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5" r:id="rId14"/>
    <p:sldId id="270" r:id="rId15"/>
    <p:sldId id="271" r:id="rId16"/>
    <p:sldId id="272" r:id="rId17"/>
    <p:sldId id="273" r:id="rId18"/>
    <p:sldId id="274" r:id="rId19"/>
  </p:sldIdLst>
  <p:sldSz cx="9144000" cy="6858000" type="screen4x3"/>
  <p:notesSz cx="6858000" cy="93138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27"/>
  </p:normalViewPr>
  <p:slideViewPr>
    <p:cSldViewPr>
      <p:cViewPr varScale="1">
        <p:scale>
          <a:sx n="73" d="100"/>
          <a:sy n="73" d="100"/>
        </p:scale>
        <p:origin x="996"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F379D8-7F06-4EF9-83DC-82B1E36B987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B351069-8A73-4820-9A2F-136EFCB01073}">
      <dgm:prSet/>
      <dgm:spPr/>
      <dgm:t>
        <a:bodyPr/>
        <a:lstStyle/>
        <a:p>
          <a:r>
            <a:rPr lang="en-US"/>
            <a:t>Orang Jawa digambarkan sebagai orang yang halus</a:t>
          </a:r>
        </a:p>
      </dgm:t>
    </dgm:pt>
    <dgm:pt modelId="{C0D40BDC-8F2F-4306-98C9-4AEE053B5135}" type="parTrans" cxnId="{2D8A276C-AAD0-4082-820E-231DF0FF7002}">
      <dgm:prSet/>
      <dgm:spPr/>
      <dgm:t>
        <a:bodyPr/>
        <a:lstStyle/>
        <a:p>
          <a:endParaRPr lang="en-US"/>
        </a:p>
      </dgm:t>
    </dgm:pt>
    <dgm:pt modelId="{7535459D-486D-41B4-A79D-813410ECB49E}" type="sibTrans" cxnId="{2D8A276C-AAD0-4082-820E-231DF0FF7002}">
      <dgm:prSet/>
      <dgm:spPr/>
      <dgm:t>
        <a:bodyPr/>
        <a:lstStyle/>
        <a:p>
          <a:endParaRPr lang="en-US"/>
        </a:p>
      </dgm:t>
    </dgm:pt>
    <dgm:pt modelId="{845DB33E-DEC0-4C30-80DD-E7562527418D}">
      <dgm:prSet/>
      <dgm:spPr/>
      <dgm:t>
        <a:bodyPr/>
        <a:lstStyle/>
        <a:p>
          <a:r>
            <a:rPr lang="en-US"/>
            <a:t>Orang Batak digambarkan sebagai pekerja keras, tempramen dan lugas</a:t>
          </a:r>
        </a:p>
      </dgm:t>
    </dgm:pt>
    <dgm:pt modelId="{E559FEBA-99AF-4EC2-AB0D-E1CBE80F45D3}" type="parTrans" cxnId="{0FB12B6A-474B-4D54-BC62-8BA5207A19E5}">
      <dgm:prSet/>
      <dgm:spPr/>
      <dgm:t>
        <a:bodyPr/>
        <a:lstStyle/>
        <a:p>
          <a:endParaRPr lang="en-US"/>
        </a:p>
      </dgm:t>
    </dgm:pt>
    <dgm:pt modelId="{9AD94D11-43D0-4DBF-B563-103737C2F1EC}" type="sibTrans" cxnId="{0FB12B6A-474B-4D54-BC62-8BA5207A19E5}">
      <dgm:prSet/>
      <dgm:spPr/>
      <dgm:t>
        <a:bodyPr/>
        <a:lstStyle/>
        <a:p>
          <a:endParaRPr lang="en-US"/>
        </a:p>
      </dgm:t>
    </dgm:pt>
    <dgm:pt modelId="{F8F83EA6-D826-473A-8E42-3AACC2634307}">
      <dgm:prSet/>
      <dgm:spPr/>
      <dgm:t>
        <a:bodyPr/>
        <a:lstStyle/>
        <a:p>
          <a:r>
            <a:rPr lang="en-US"/>
            <a:t>Orang sumbawa sering diidentikkan dengan pola hidup yang konsumtif</a:t>
          </a:r>
        </a:p>
      </dgm:t>
    </dgm:pt>
    <dgm:pt modelId="{9E18F45F-7338-41D2-8E9E-6E846AAA713D}" type="parTrans" cxnId="{88926E91-0826-4848-B5F3-93D493D5247E}">
      <dgm:prSet/>
      <dgm:spPr/>
      <dgm:t>
        <a:bodyPr/>
        <a:lstStyle/>
        <a:p>
          <a:endParaRPr lang="en-US"/>
        </a:p>
      </dgm:t>
    </dgm:pt>
    <dgm:pt modelId="{784BB788-6A30-4AC0-B114-548F918588BD}" type="sibTrans" cxnId="{88926E91-0826-4848-B5F3-93D493D5247E}">
      <dgm:prSet/>
      <dgm:spPr/>
      <dgm:t>
        <a:bodyPr/>
        <a:lstStyle/>
        <a:p>
          <a:endParaRPr lang="en-US"/>
        </a:p>
      </dgm:t>
    </dgm:pt>
    <dgm:pt modelId="{2B8EFCB0-5EEE-4FA3-86BC-BBBF8E588228}">
      <dgm:prSet/>
      <dgm:spPr/>
      <dgm:t>
        <a:bodyPr/>
        <a:lstStyle/>
        <a:p>
          <a:r>
            <a:rPr lang="en-US"/>
            <a:t>Orang Aceh suka kawin</a:t>
          </a:r>
        </a:p>
      </dgm:t>
    </dgm:pt>
    <dgm:pt modelId="{09E512AA-7564-4522-8736-78271F588947}" type="parTrans" cxnId="{91430421-6F04-4987-BC36-08B509C73AE2}">
      <dgm:prSet/>
      <dgm:spPr/>
      <dgm:t>
        <a:bodyPr/>
        <a:lstStyle/>
        <a:p>
          <a:endParaRPr lang="en-US"/>
        </a:p>
      </dgm:t>
    </dgm:pt>
    <dgm:pt modelId="{54D8ABE6-1D17-46DB-85F0-9072D2062742}" type="sibTrans" cxnId="{91430421-6F04-4987-BC36-08B509C73AE2}">
      <dgm:prSet/>
      <dgm:spPr/>
      <dgm:t>
        <a:bodyPr/>
        <a:lstStyle/>
        <a:p>
          <a:endParaRPr lang="en-US"/>
        </a:p>
      </dgm:t>
    </dgm:pt>
    <dgm:pt modelId="{CEBF778B-59C6-4E01-B0C6-9C41BEFA9057}">
      <dgm:prSet/>
      <dgm:spPr/>
      <dgm:t>
        <a:bodyPr/>
        <a:lstStyle/>
        <a:p>
          <a:r>
            <a:rPr lang="en-US"/>
            <a:t>Suku Sasak suka minum kopi</a:t>
          </a:r>
        </a:p>
      </dgm:t>
    </dgm:pt>
    <dgm:pt modelId="{567F9EFF-C838-4758-82E3-41F1F5FDD890}" type="parTrans" cxnId="{3601E599-FBEA-4D89-A59D-B521352DB453}">
      <dgm:prSet/>
      <dgm:spPr/>
      <dgm:t>
        <a:bodyPr/>
        <a:lstStyle/>
        <a:p>
          <a:endParaRPr lang="en-US"/>
        </a:p>
      </dgm:t>
    </dgm:pt>
    <dgm:pt modelId="{D95E8833-A987-4375-BFA7-73FDFA1C237D}" type="sibTrans" cxnId="{3601E599-FBEA-4D89-A59D-B521352DB453}">
      <dgm:prSet/>
      <dgm:spPr/>
      <dgm:t>
        <a:bodyPr/>
        <a:lstStyle/>
        <a:p>
          <a:endParaRPr lang="en-US"/>
        </a:p>
      </dgm:t>
    </dgm:pt>
    <dgm:pt modelId="{CD8F5DE7-C884-4CC4-9670-897177BF7FC3}">
      <dgm:prSet/>
      <dgm:spPr/>
      <dgm:t>
        <a:bodyPr/>
        <a:lstStyle/>
        <a:p>
          <a:r>
            <a:rPr lang="en-US"/>
            <a:t>Orang Cina pelit</a:t>
          </a:r>
        </a:p>
      </dgm:t>
    </dgm:pt>
    <dgm:pt modelId="{8CBC1B12-ADA8-4500-BEAB-3C8F70138698}" type="parTrans" cxnId="{4C4CD90F-5A50-47EB-8573-CE08EFBC1A79}">
      <dgm:prSet/>
      <dgm:spPr/>
      <dgm:t>
        <a:bodyPr/>
        <a:lstStyle/>
        <a:p>
          <a:endParaRPr lang="en-US"/>
        </a:p>
      </dgm:t>
    </dgm:pt>
    <dgm:pt modelId="{298CA844-1BD6-491C-B7B3-1FDDF8D30CD8}" type="sibTrans" cxnId="{4C4CD90F-5A50-47EB-8573-CE08EFBC1A79}">
      <dgm:prSet/>
      <dgm:spPr/>
      <dgm:t>
        <a:bodyPr/>
        <a:lstStyle/>
        <a:p>
          <a:endParaRPr lang="en-US"/>
        </a:p>
      </dgm:t>
    </dgm:pt>
    <dgm:pt modelId="{FE2E1134-EE18-48AC-96C0-1E5AE89803AA}">
      <dgm:prSet/>
      <dgm:spPr/>
      <dgm:t>
        <a:bodyPr/>
        <a:lstStyle/>
        <a:p>
          <a:r>
            <a:rPr lang="en-US"/>
            <a:t>Orang Barat kurang sopan</a:t>
          </a:r>
        </a:p>
      </dgm:t>
    </dgm:pt>
    <dgm:pt modelId="{165831AE-F82F-4DF7-81B4-2688711D241C}" type="parTrans" cxnId="{E09CEA2E-0ABF-480E-8802-E877C961A310}">
      <dgm:prSet/>
      <dgm:spPr/>
      <dgm:t>
        <a:bodyPr/>
        <a:lstStyle/>
        <a:p>
          <a:endParaRPr lang="en-US"/>
        </a:p>
      </dgm:t>
    </dgm:pt>
    <dgm:pt modelId="{85750EAD-D270-4DB9-B8DF-9F2746CA0186}" type="sibTrans" cxnId="{E09CEA2E-0ABF-480E-8802-E877C961A310}">
      <dgm:prSet/>
      <dgm:spPr/>
      <dgm:t>
        <a:bodyPr/>
        <a:lstStyle/>
        <a:p>
          <a:endParaRPr lang="en-US"/>
        </a:p>
      </dgm:t>
    </dgm:pt>
    <dgm:pt modelId="{206E77F4-482B-9C48-B613-6BF68ED7EE61}" type="pres">
      <dgm:prSet presAssocID="{E5F379D8-7F06-4EF9-83DC-82B1E36B9876}" presName="linear" presStyleCnt="0">
        <dgm:presLayoutVars>
          <dgm:animLvl val="lvl"/>
          <dgm:resizeHandles val="exact"/>
        </dgm:presLayoutVars>
      </dgm:prSet>
      <dgm:spPr/>
    </dgm:pt>
    <dgm:pt modelId="{5945ACAB-185F-4040-8C61-97F6F1459858}" type="pres">
      <dgm:prSet presAssocID="{BB351069-8A73-4820-9A2F-136EFCB01073}" presName="parentText" presStyleLbl="node1" presStyleIdx="0" presStyleCnt="7">
        <dgm:presLayoutVars>
          <dgm:chMax val="0"/>
          <dgm:bulletEnabled val="1"/>
        </dgm:presLayoutVars>
      </dgm:prSet>
      <dgm:spPr/>
    </dgm:pt>
    <dgm:pt modelId="{3D34BE77-47DA-F84C-A90B-2CCEEC6827F5}" type="pres">
      <dgm:prSet presAssocID="{7535459D-486D-41B4-A79D-813410ECB49E}" presName="spacer" presStyleCnt="0"/>
      <dgm:spPr/>
    </dgm:pt>
    <dgm:pt modelId="{BA6728A3-A76C-7C49-AEF0-5197B7E093C6}" type="pres">
      <dgm:prSet presAssocID="{845DB33E-DEC0-4C30-80DD-E7562527418D}" presName="parentText" presStyleLbl="node1" presStyleIdx="1" presStyleCnt="7">
        <dgm:presLayoutVars>
          <dgm:chMax val="0"/>
          <dgm:bulletEnabled val="1"/>
        </dgm:presLayoutVars>
      </dgm:prSet>
      <dgm:spPr/>
    </dgm:pt>
    <dgm:pt modelId="{AB2085B3-2C46-1A44-8C5C-3507CCD4F880}" type="pres">
      <dgm:prSet presAssocID="{9AD94D11-43D0-4DBF-B563-103737C2F1EC}" presName="spacer" presStyleCnt="0"/>
      <dgm:spPr/>
    </dgm:pt>
    <dgm:pt modelId="{E6C8E9B8-C0D7-9344-8A31-C1CC10833819}" type="pres">
      <dgm:prSet presAssocID="{F8F83EA6-D826-473A-8E42-3AACC2634307}" presName="parentText" presStyleLbl="node1" presStyleIdx="2" presStyleCnt="7">
        <dgm:presLayoutVars>
          <dgm:chMax val="0"/>
          <dgm:bulletEnabled val="1"/>
        </dgm:presLayoutVars>
      </dgm:prSet>
      <dgm:spPr/>
    </dgm:pt>
    <dgm:pt modelId="{885B6A4F-66F3-1843-8FD8-D80EE452C052}" type="pres">
      <dgm:prSet presAssocID="{784BB788-6A30-4AC0-B114-548F918588BD}" presName="spacer" presStyleCnt="0"/>
      <dgm:spPr/>
    </dgm:pt>
    <dgm:pt modelId="{72005E55-685F-2D4C-9A30-83404A377C0F}" type="pres">
      <dgm:prSet presAssocID="{2B8EFCB0-5EEE-4FA3-86BC-BBBF8E588228}" presName="parentText" presStyleLbl="node1" presStyleIdx="3" presStyleCnt="7">
        <dgm:presLayoutVars>
          <dgm:chMax val="0"/>
          <dgm:bulletEnabled val="1"/>
        </dgm:presLayoutVars>
      </dgm:prSet>
      <dgm:spPr/>
    </dgm:pt>
    <dgm:pt modelId="{E89592DE-FD5B-5B45-86D9-CC84B88634C5}" type="pres">
      <dgm:prSet presAssocID="{54D8ABE6-1D17-46DB-85F0-9072D2062742}" presName="spacer" presStyleCnt="0"/>
      <dgm:spPr/>
    </dgm:pt>
    <dgm:pt modelId="{9B573F36-F0C0-FA4C-8572-8DE52C150E10}" type="pres">
      <dgm:prSet presAssocID="{CEBF778B-59C6-4E01-B0C6-9C41BEFA9057}" presName="parentText" presStyleLbl="node1" presStyleIdx="4" presStyleCnt="7">
        <dgm:presLayoutVars>
          <dgm:chMax val="0"/>
          <dgm:bulletEnabled val="1"/>
        </dgm:presLayoutVars>
      </dgm:prSet>
      <dgm:spPr/>
    </dgm:pt>
    <dgm:pt modelId="{2C784BBA-0E56-7245-A97C-9CC00D9283B8}" type="pres">
      <dgm:prSet presAssocID="{D95E8833-A987-4375-BFA7-73FDFA1C237D}" presName="spacer" presStyleCnt="0"/>
      <dgm:spPr/>
    </dgm:pt>
    <dgm:pt modelId="{155134E1-031E-F64E-A54E-64DE5281BB9B}" type="pres">
      <dgm:prSet presAssocID="{CD8F5DE7-C884-4CC4-9670-897177BF7FC3}" presName="parentText" presStyleLbl="node1" presStyleIdx="5" presStyleCnt="7">
        <dgm:presLayoutVars>
          <dgm:chMax val="0"/>
          <dgm:bulletEnabled val="1"/>
        </dgm:presLayoutVars>
      </dgm:prSet>
      <dgm:spPr/>
    </dgm:pt>
    <dgm:pt modelId="{E90411BD-C76D-9844-A5AB-160A0EF8B8AD}" type="pres">
      <dgm:prSet presAssocID="{298CA844-1BD6-491C-B7B3-1FDDF8D30CD8}" presName="spacer" presStyleCnt="0"/>
      <dgm:spPr/>
    </dgm:pt>
    <dgm:pt modelId="{F2452C33-3E54-F24D-8629-813D2D5E6667}" type="pres">
      <dgm:prSet presAssocID="{FE2E1134-EE18-48AC-96C0-1E5AE89803AA}" presName="parentText" presStyleLbl="node1" presStyleIdx="6" presStyleCnt="7">
        <dgm:presLayoutVars>
          <dgm:chMax val="0"/>
          <dgm:bulletEnabled val="1"/>
        </dgm:presLayoutVars>
      </dgm:prSet>
      <dgm:spPr/>
    </dgm:pt>
  </dgm:ptLst>
  <dgm:cxnLst>
    <dgm:cxn modelId="{9FED690B-6DA8-B548-B47B-B715EBA4B050}" type="presOf" srcId="{845DB33E-DEC0-4C30-80DD-E7562527418D}" destId="{BA6728A3-A76C-7C49-AEF0-5197B7E093C6}" srcOrd="0" destOrd="0" presId="urn:microsoft.com/office/officeart/2005/8/layout/vList2"/>
    <dgm:cxn modelId="{BE74940B-CBBB-6544-B4EE-1267D72C2722}" type="presOf" srcId="{F8F83EA6-D826-473A-8E42-3AACC2634307}" destId="{E6C8E9B8-C0D7-9344-8A31-C1CC10833819}" srcOrd="0" destOrd="0" presId="urn:microsoft.com/office/officeart/2005/8/layout/vList2"/>
    <dgm:cxn modelId="{AE69FA0E-8F4F-C142-9254-4E4D56427AC7}" type="presOf" srcId="{FE2E1134-EE18-48AC-96C0-1E5AE89803AA}" destId="{F2452C33-3E54-F24D-8629-813D2D5E6667}" srcOrd="0" destOrd="0" presId="urn:microsoft.com/office/officeart/2005/8/layout/vList2"/>
    <dgm:cxn modelId="{4C4CD90F-5A50-47EB-8573-CE08EFBC1A79}" srcId="{E5F379D8-7F06-4EF9-83DC-82B1E36B9876}" destId="{CD8F5DE7-C884-4CC4-9670-897177BF7FC3}" srcOrd="5" destOrd="0" parTransId="{8CBC1B12-ADA8-4500-BEAB-3C8F70138698}" sibTransId="{298CA844-1BD6-491C-B7B3-1FDDF8D30CD8}"/>
    <dgm:cxn modelId="{98485F18-43B9-694D-A521-5809ADDC066E}" type="presOf" srcId="{2B8EFCB0-5EEE-4FA3-86BC-BBBF8E588228}" destId="{72005E55-685F-2D4C-9A30-83404A377C0F}" srcOrd="0" destOrd="0" presId="urn:microsoft.com/office/officeart/2005/8/layout/vList2"/>
    <dgm:cxn modelId="{91430421-6F04-4987-BC36-08B509C73AE2}" srcId="{E5F379D8-7F06-4EF9-83DC-82B1E36B9876}" destId="{2B8EFCB0-5EEE-4FA3-86BC-BBBF8E588228}" srcOrd="3" destOrd="0" parTransId="{09E512AA-7564-4522-8736-78271F588947}" sibTransId="{54D8ABE6-1D17-46DB-85F0-9072D2062742}"/>
    <dgm:cxn modelId="{E09CEA2E-0ABF-480E-8802-E877C961A310}" srcId="{E5F379D8-7F06-4EF9-83DC-82B1E36B9876}" destId="{FE2E1134-EE18-48AC-96C0-1E5AE89803AA}" srcOrd="6" destOrd="0" parTransId="{165831AE-F82F-4DF7-81B4-2688711D241C}" sibTransId="{85750EAD-D270-4DB9-B8DF-9F2746CA0186}"/>
    <dgm:cxn modelId="{92B80631-729C-394B-9D35-ED0502093989}" type="presOf" srcId="{BB351069-8A73-4820-9A2F-136EFCB01073}" destId="{5945ACAB-185F-4040-8C61-97F6F1459858}" srcOrd="0" destOrd="0" presId="urn:microsoft.com/office/officeart/2005/8/layout/vList2"/>
    <dgm:cxn modelId="{050FAA47-0474-6947-BA43-F4F10801AECF}" type="presOf" srcId="{CD8F5DE7-C884-4CC4-9670-897177BF7FC3}" destId="{155134E1-031E-F64E-A54E-64DE5281BB9B}" srcOrd="0" destOrd="0" presId="urn:microsoft.com/office/officeart/2005/8/layout/vList2"/>
    <dgm:cxn modelId="{0FB12B6A-474B-4D54-BC62-8BA5207A19E5}" srcId="{E5F379D8-7F06-4EF9-83DC-82B1E36B9876}" destId="{845DB33E-DEC0-4C30-80DD-E7562527418D}" srcOrd="1" destOrd="0" parTransId="{E559FEBA-99AF-4EC2-AB0D-E1CBE80F45D3}" sibTransId="{9AD94D11-43D0-4DBF-B563-103737C2F1EC}"/>
    <dgm:cxn modelId="{59EA1B6C-63F0-B641-80FA-595D6AE13A0A}" type="presOf" srcId="{E5F379D8-7F06-4EF9-83DC-82B1E36B9876}" destId="{206E77F4-482B-9C48-B613-6BF68ED7EE61}" srcOrd="0" destOrd="0" presId="urn:microsoft.com/office/officeart/2005/8/layout/vList2"/>
    <dgm:cxn modelId="{2D8A276C-AAD0-4082-820E-231DF0FF7002}" srcId="{E5F379D8-7F06-4EF9-83DC-82B1E36B9876}" destId="{BB351069-8A73-4820-9A2F-136EFCB01073}" srcOrd="0" destOrd="0" parTransId="{C0D40BDC-8F2F-4306-98C9-4AEE053B5135}" sibTransId="{7535459D-486D-41B4-A79D-813410ECB49E}"/>
    <dgm:cxn modelId="{88926E91-0826-4848-B5F3-93D493D5247E}" srcId="{E5F379D8-7F06-4EF9-83DC-82B1E36B9876}" destId="{F8F83EA6-D826-473A-8E42-3AACC2634307}" srcOrd="2" destOrd="0" parTransId="{9E18F45F-7338-41D2-8E9E-6E846AAA713D}" sibTransId="{784BB788-6A30-4AC0-B114-548F918588BD}"/>
    <dgm:cxn modelId="{3601E599-FBEA-4D89-A59D-B521352DB453}" srcId="{E5F379D8-7F06-4EF9-83DC-82B1E36B9876}" destId="{CEBF778B-59C6-4E01-B0C6-9C41BEFA9057}" srcOrd="4" destOrd="0" parTransId="{567F9EFF-C838-4758-82E3-41F1F5FDD890}" sibTransId="{D95E8833-A987-4375-BFA7-73FDFA1C237D}"/>
    <dgm:cxn modelId="{DA7614B3-708C-1441-AEF3-506AFA9BD8C9}" type="presOf" srcId="{CEBF778B-59C6-4E01-B0C6-9C41BEFA9057}" destId="{9B573F36-F0C0-FA4C-8572-8DE52C150E10}" srcOrd="0" destOrd="0" presId="urn:microsoft.com/office/officeart/2005/8/layout/vList2"/>
    <dgm:cxn modelId="{22526FE5-E94C-994A-8A62-5104AA0FE684}" type="presParOf" srcId="{206E77F4-482B-9C48-B613-6BF68ED7EE61}" destId="{5945ACAB-185F-4040-8C61-97F6F1459858}" srcOrd="0" destOrd="0" presId="urn:microsoft.com/office/officeart/2005/8/layout/vList2"/>
    <dgm:cxn modelId="{82F2C386-3C99-A94A-B755-88D00C06DBAC}" type="presParOf" srcId="{206E77F4-482B-9C48-B613-6BF68ED7EE61}" destId="{3D34BE77-47DA-F84C-A90B-2CCEEC6827F5}" srcOrd="1" destOrd="0" presId="urn:microsoft.com/office/officeart/2005/8/layout/vList2"/>
    <dgm:cxn modelId="{9CFDF3CA-C332-C641-AA64-351FCFC70450}" type="presParOf" srcId="{206E77F4-482B-9C48-B613-6BF68ED7EE61}" destId="{BA6728A3-A76C-7C49-AEF0-5197B7E093C6}" srcOrd="2" destOrd="0" presId="urn:microsoft.com/office/officeart/2005/8/layout/vList2"/>
    <dgm:cxn modelId="{1E08CBE7-F08E-1049-ABBC-910DCBFE88F4}" type="presParOf" srcId="{206E77F4-482B-9C48-B613-6BF68ED7EE61}" destId="{AB2085B3-2C46-1A44-8C5C-3507CCD4F880}" srcOrd="3" destOrd="0" presId="urn:microsoft.com/office/officeart/2005/8/layout/vList2"/>
    <dgm:cxn modelId="{169B5B49-E37D-3F46-8389-79D2139EA562}" type="presParOf" srcId="{206E77F4-482B-9C48-B613-6BF68ED7EE61}" destId="{E6C8E9B8-C0D7-9344-8A31-C1CC10833819}" srcOrd="4" destOrd="0" presId="urn:microsoft.com/office/officeart/2005/8/layout/vList2"/>
    <dgm:cxn modelId="{CC0D30A3-F2B3-8943-8717-35FED37B5248}" type="presParOf" srcId="{206E77F4-482B-9C48-B613-6BF68ED7EE61}" destId="{885B6A4F-66F3-1843-8FD8-D80EE452C052}" srcOrd="5" destOrd="0" presId="urn:microsoft.com/office/officeart/2005/8/layout/vList2"/>
    <dgm:cxn modelId="{D67FCBCB-1085-A147-B110-A7DE4C4461E5}" type="presParOf" srcId="{206E77F4-482B-9C48-B613-6BF68ED7EE61}" destId="{72005E55-685F-2D4C-9A30-83404A377C0F}" srcOrd="6" destOrd="0" presId="urn:microsoft.com/office/officeart/2005/8/layout/vList2"/>
    <dgm:cxn modelId="{9F30A3F1-D00B-1D40-B2B2-FAEC1AF26EB6}" type="presParOf" srcId="{206E77F4-482B-9C48-B613-6BF68ED7EE61}" destId="{E89592DE-FD5B-5B45-86D9-CC84B88634C5}" srcOrd="7" destOrd="0" presId="urn:microsoft.com/office/officeart/2005/8/layout/vList2"/>
    <dgm:cxn modelId="{F580CA93-A220-6F49-B7C2-0535EE6010EF}" type="presParOf" srcId="{206E77F4-482B-9C48-B613-6BF68ED7EE61}" destId="{9B573F36-F0C0-FA4C-8572-8DE52C150E10}" srcOrd="8" destOrd="0" presId="urn:microsoft.com/office/officeart/2005/8/layout/vList2"/>
    <dgm:cxn modelId="{1EB99367-955B-0C44-965D-2CD6C2106652}" type="presParOf" srcId="{206E77F4-482B-9C48-B613-6BF68ED7EE61}" destId="{2C784BBA-0E56-7245-A97C-9CC00D9283B8}" srcOrd="9" destOrd="0" presId="urn:microsoft.com/office/officeart/2005/8/layout/vList2"/>
    <dgm:cxn modelId="{AC6FD0D6-9C24-B44F-9F6E-718C9AADAB6D}" type="presParOf" srcId="{206E77F4-482B-9C48-B613-6BF68ED7EE61}" destId="{155134E1-031E-F64E-A54E-64DE5281BB9B}" srcOrd="10" destOrd="0" presId="urn:microsoft.com/office/officeart/2005/8/layout/vList2"/>
    <dgm:cxn modelId="{09F3C59B-C5E4-3B49-9992-2725214E48BB}" type="presParOf" srcId="{206E77F4-482B-9C48-B613-6BF68ED7EE61}" destId="{E90411BD-C76D-9844-A5AB-160A0EF8B8AD}" srcOrd="11" destOrd="0" presId="urn:microsoft.com/office/officeart/2005/8/layout/vList2"/>
    <dgm:cxn modelId="{1BC524BC-8F73-C24A-8089-C6BEB541645C}" type="presParOf" srcId="{206E77F4-482B-9C48-B613-6BF68ED7EE61}" destId="{F2452C33-3E54-F24D-8629-813D2D5E666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703580-CAD3-4844-B23C-1A3B54EF434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1FC069E-862E-448B-8A21-2D0EA0082E2A}">
      <dgm:prSet/>
      <dgm:spPr/>
      <dgm:t>
        <a:bodyPr/>
        <a:lstStyle/>
        <a:p>
          <a:r>
            <a:rPr lang="en-US"/>
            <a:t>Overgeneralisasi dan prasangka budaya yang sering kali menghambat komunikasi dan dapat menimbulkan ketersinggungan.</a:t>
          </a:r>
        </a:p>
      </dgm:t>
    </dgm:pt>
    <dgm:pt modelId="{D1822F8C-21D8-41BD-97D0-CDB5A532D232}" type="parTrans" cxnId="{6A70655D-F705-48EB-A4B6-6644BC72FA3E}">
      <dgm:prSet/>
      <dgm:spPr/>
      <dgm:t>
        <a:bodyPr/>
        <a:lstStyle/>
        <a:p>
          <a:endParaRPr lang="en-US"/>
        </a:p>
      </dgm:t>
    </dgm:pt>
    <dgm:pt modelId="{BD6D0149-6FAF-4663-8EB5-1585CC382EA5}" type="sibTrans" cxnId="{6A70655D-F705-48EB-A4B6-6644BC72FA3E}">
      <dgm:prSet/>
      <dgm:spPr/>
      <dgm:t>
        <a:bodyPr/>
        <a:lstStyle/>
        <a:p>
          <a:endParaRPr lang="en-US"/>
        </a:p>
      </dgm:t>
    </dgm:pt>
    <dgm:pt modelId="{31BCACA8-98F4-4055-A859-D7BB383907D1}">
      <dgm:prSet/>
      <dgm:spPr/>
      <dgm:t>
        <a:bodyPr/>
        <a:lstStyle/>
        <a:p>
          <a:r>
            <a:rPr lang="en-US"/>
            <a:t>Stereotip adalah sebuah pandangan atau cara pandang terhadap suatu kelompok sosial dimana cara pandang tersebut lalu digunakan pada anggota kelompok tersebut.</a:t>
          </a:r>
        </a:p>
      </dgm:t>
    </dgm:pt>
    <dgm:pt modelId="{CE546C4F-F442-4225-8D55-7BEE05014B86}" type="parTrans" cxnId="{746A0455-30CE-449D-820C-F2C6E329D184}">
      <dgm:prSet/>
      <dgm:spPr/>
      <dgm:t>
        <a:bodyPr/>
        <a:lstStyle/>
        <a:p>
          <a:endParaRPr lang="en-US"/>
        </a:p>
      </dgm:t>
    </dgm:pt>
    <dgm:pt modelId="{A0A82B28-208B-4D56-BF18-127B976773B1}" type="sibTrans" cxnId="{746A0455-30CE-449D-820C-F2C6E329D184}">
      <dgm:prSet/>
      <dgm:spPr/>
      <dgm:t>
        <a:bodyPr/>
        <a:lstStyle/>
        <a:p>
          <a:endParaRPr lang="en-US"/>
        </a:p>
      </dgm:t>
    </dgm:pt>
    <dgm:pt modelId="{E124518B-04B8-A246-9BE6-C6F8F2AE704F}" type="pres">
      <dgm:prSet presAssocID="{19703580-CAD3-4844-B23C-1A3B54EF4347}" presName="linear" presStyleCnt="0">
        <dgm:presLayoutVars>
          <dgm:animLvl val="lvl"/>
          <dgm:resizeHandles val="exact"/>
        </dgm:presLayoutVars>
      </dgm:prSet>
      <dgm:spPr/>
    </dgm:pt>
    <dgm:pt modelId="{99C59A7F-CA52-8F4D-BA5E-518A107F99B4}" type="pres">
      <dgm:prSet presAssocID="{F1FC069E-862E-448B-8A21-2D0EA0082E2A}" presName="parentText" presStyleLbl="node1" presStyleIdx="0" presStyleCnt="2">
        <dgm:presLayoutVars>
          <dgm:chMax val="0"/>
          <dgm:bulletEnabled val="1"/>
        </dgm:presLayoutVars>
      </dgm:prSet>
      <dgm:spPr/>
    </dgm:pt>
    <dgm:pt modelId="{12182BA0-D292-D04A-8157-3C18ABCF7E29}" type="pres">
      <dgm:prSet presAssocID="{BD6D0149-6FAF-4663-8EB5-1585CC382EA5}" presName="spacer" presStyleCnt="0"/>
      <dgm:spPr/>
    </dgm:pt>
    <dgm:pt modelId="{93FBFF07-908F-E34F-97C2-90E407EE3BF8}" type="pres">
      <dgm:prSet presAssocID="{31BCACA8-98F4-4055-A859-D7BB383907D1}" presName="parentText" presStyleLbl="node1" presStyleIdx="1" presStyleCnt="2">
        <dgm:presLayoutVars>
          <dgm:chMax val="0"/>
          <dgm:bulletEnabled val="1"/>
        </dgm:presLayoutVars>
      </dgm:prSet>
      <dgm:spPr/>
    </dgm:pt>
  </dgm:ptLst>
  <dgm:cxnLst>
    <dgm:cxn modelId="{B1E8DE3B-3C6F-3143-AC66-C37CA6677187}" type="presOf" srcId="{31BCACA8-98F4-4055-A859-D7BB383907D1}" destId="{93FBFF07-908F-E34F-97C2-90E407EE3BF8}" srcOrd="0" destOrd="0" presId="urn:microsoft.com/office/officeart/2005/8/layout/vList2"/>
    <dgm:cxn modelId="{6A70655D-F705-48EB-A4B6-6644BC72FA3E}" srcId="{19703580-CAD3-4844-B23C-1A3B54EF4347}" destId="{F1FC069E-862E-448B-8A21-2D0EA0082E2A}" srcOrd="0" destOrd="0" parTransId="{D1822F8C-21D8-41BD-97D0-CDB5A532D232}" sibTransId="{BD6D0149-6FAF-4663-8EB5-1585CC382EA5}"/>
    <dgm:cxn modelId="{8B2D5270-5D19-6F43-A3B7-A94570297781}" type="presOf" srcId="{F1FC069E-862E-448B-8A21-2D0EA0082E2A}" destId="{99C59A7F-CA52-8F4D-BA5E-518A107F99B4}" srcOrd="0" destOrd="0" presId="urn:microsoft.com/office/officeart/2005/8/layout/vList2"/>
    <dgm:cxn modelId="{746A0455-30CE-449D-820C-F2C6E329D184}" srcId="{19703580-CAD3-4844-B23C-1A3B54EF4347}" destId="{31BCACA8-98F4-4055-A859-D7BB383907D1}" srcOrd="1" destOrd="0" parTransId="{CE546C4F-F442-4225-8D55-7BEE05014B86}" sibTransId="{A0A82B28-208B-4D56-BF18-127B976773B1}"/>
    <dgm:cxn modelId="{D1FFA3B8-EE05-BA4A-8510-384893818614}" type="presOf" srcId="{19703580-CAD3-4844-B23C-1A3B54EF4347}" destId="{E124518B-04B8-A246-9BE6-C6F8F2AE704F}" srcOrd="0" destOrd="0" presId="urn:microsoft.com/office/officeart/2005/8/layout/vList2"/>
    <dgm:cxn modelId="{61834CD1-587C-294B-A101-6EE85222748F}" type="presParOf" srcId="{E124518B-04B8-A246-9BE6-C6F8F2AE704F}" destId="{99C59A7F-CA52-8F4D-BA5E-518A107F99B4}" srcOrd="0" destOrd="0" presId="urn:microsoft.com/office/officeart/2005/8/layout/vList2"/>
    <dgm:cxn modelId="{AF6D97C8-56AC-F840-B1CA-B05F4FCAB481}" type="presParOf" srcId="{E124518B-04B8-A246-9BE6-C6F8F2AE704F}" destId="{12182BA0-D292-D04A-8157-3C18ABCF7E29}" srcOrd="1" destOrd="0" presId="urn:microsoft.com/office/officeart/2005/8/layout/vList2"/>
    <dgm:cxn modelId="{B3605DBA-09DD-B84A-A213-28FA8A6BC7ED}" type="presParOf" srcId="{E124518B-04B8-A246-9BE6-C6F8F2AE704F}" destId="{93FBFF07-908F-E34F-97C2-90E407EE3BF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EA10FC-9D3D-4001-9DC9-68C2D019E2EF}"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73BF26BE-B797-4397-BA7C-06933DD1BB1A}">
      <dgm:prSet/>
      <dgm:spPr/>
      <dgm:t>
        <a:bodyPr/>
        <a:lstStyle/>
        <a:p>
          <a:r>
            <a:rPr lang="en-US" b="1"/>
            <a:t>CITRA PEREMPUAN : KECANTIKAN</a:t>
          </a:r>
          <a:endParaRPr lang="en-US"/>
        </a:p>
      </dgm:t>
    </dgm:pt>
    <dgm:pt modelId="{2E6C24F6-99E2-4209-8BFC-84A6C193EF47}" type="parTrans" cxnId="{406B4F04-0564-4484-818F-8390F4949A35}">
      <dgm:prSet/>
      <dgm:spPr/>
      <dgm:t>
        <a:bodyPr/>
        <a:lstStyle/>
        <a:p>
          <a:endParaRPr lang="en-US"/>
        </a:p>
      </dgm:t>
    </dgm:pt>
    <dgm:pt modelId="{F997AD65-1C08-4639-BBE7-D1E42E742E78}" type="sibTrans" cxnId="{406B4F04-0564-4484-818F-8390F4949A35}">
      <dgm:prSet/>
      <dgm:spPr/>
      <dgm:t>
        <a:bodyPr/>
        <a:lstStyle/>
        <a:p>
          <a:endParaRPr lang="en-US"/>
        </a:p>
      </dgm:t>
    </dgm:pt>
    <dgm:pt modelId="{8926C89C-176D-4578-871C-E3C553208FE1}">
      <dgm:prSet/>
      <dgm:spPr/>
      <dgm:t>
        <a:bodyPr/>
        <a:lstStyle/>
        <a:p>
          <a:r>
            <a:rPr lang="en-US"/>
            <a:t>Menjadi hal yang lumrah, karena penegasan iklan.</a:t>
          </a:r>
        </a:p>
      </dgm:t>
    </dgm:pt>
    <dgm:pt modelId="{E1D13F9E-5F8B-46AF-9614-4CE6F3D7E78D}" type="parTrans" cxnId="{B865BC75-2755-4BD4-BF58-25BB588A9CB2}">
      <dgm:prSet/>
      <dgm:spPr/>
      <dgm:t>
        <a:bodyPr/>
        <a:lstStyle/>
        <a:p>
          <a:endParaRPr lang="en-US"/>
        </a:p>
      </dgm:t>
    </dgm:pt>
    <dgm:pt modelId="{7F002037-9BB1-41E4-94A9-25DBA7387F46}" type="sibTrans" cxnId="{B865BC75-2755-4BD4-BF58-25BB588A9CB2}">
      <dgm:prSet/>
      <dgm:spPr/>
      <dgm:t>
        <a:bodyPr/>
        <a:lstStyle/>
        <a:p>
          <a:endParaRPr lang="en-US"/>
        </a:p>
      </dgm:t>
    </dgm:pt>
    <dgm:pt modelId="{B2DA4F25-35D4-4D90-A0E2-C220DD6FE148}">
      <dgm:prSet/>
      <dgm:spPr/>
      <dgm:t>
        <a:bodyPr/>
        <a:lstStyle/>
        <a:p>
          <a:r>
            <a:rPr lang="en-US" b="1"/>
            <a:t>hipotesis pencerminan (Tuchmann)</a:t>
          </a:r>
          <a:endParaRPr lang="en-US"/>
        </a:p>
      </dgm:t>
    </dgm:pt>
    <dgm:pt modelId="{F51EB644-D905-4A34-88D1-2A265073A355}" type="parTrans" cxnId="{348B3180-98EE-4E37-84D8-34B2D76EFD1F}">
      <dgm:prSet/>
      <dgm:spPr/>
      <dgm:t>
        <a:bodyPr/>
        <a:lstStyle/>
        <a:p>
          <a:endParaRPr lang="en-US"/>
        </a:p>
      </dgm:t>
    </dgm:pt>
    <dgm:pt modelId="{8D5EADE8-6424-4146-A550-35E39A93DFE9}" type="sibTrans" cxnId="{348B3180-98EE-4E37-84D8-34B2D76EFD1F}">
      <dgm:prSet/>
      <dgm:spPr/>
      <dgm:t>
        <a:bodyPr/>
        <a:lstStyle/>
        <a:p>
          <a:endParaRPr lang="en-US"/>
        </a:p>
      </dgm:t>
    </dgm:pt>
    <dgm:pt modelId="{854262D0-EA26-4A19-AC7D-EF9422E61F08}">
      <dgm:prSet/>
      <dgm:spPr/>
      <dgm:t>
        <a:bodyPr/>
        <a:lstStyle/>
        <a:p>
          <a:r>
            <a:rPr lang="en-US" b="1" dirty="0"/>
            <a:t>media </a:t>
          </a:r>
          <a:r>
            <a:rPr lang="en-US" b="1" dirty="0" err="1"/>
            <a:t>massa</a:t>
          </a:r>
          <a:r>
            <a:rPr lang="en-US" b="1" dirty="0"/>
            <a:t> </a:t>
          </a:r>
          <a:r>
            <a:rPr lang="en-US" b="1" dirty="0" err="1"/>
            <a:t>mencerminkan</a:t>
          </a:r>
          <a:r>
            <a:rPr lang="en-US" b="1" dirty="0"/>
            <a:t> </a:t>
          </a:r>
          <a:r>
            <a:rPr lang="en-US" b="1" dirty="0" err="1"/>
            <a:t>nilai-nilai</a:t>
          </a:r>
          <a:r>
            <a:rPr lang="en-US" b="1" dirty="0"/>
            <a:t> </a:t>
          </a:r>
          <a:r>
            <a:rPr lang="en-US" b="1" dirty="0" err="1"/>
            <a:t>sosial</a:t>
          </a:r>
          <a:r>
            <a:rPr lang="en-US" b="1" dirty="0"/>
            <a:t> yang </a:t>
          </a:r>
          <a:r>
            <a:rPr lang="en-US" b="1" dirty="0" err="1"/>
            <a:t>dominan</a:t>
          </a:r>
          <a:r>
            <a:rPr lang="en-US" b="1" dirty="0"/>
            <a:t> di </a:t>
          </a:r>
          <a:r>
            <a:rPr lang="en-US" b="1" dirty="0" err="1"/>
            <a:t>masyarakat</a:t>
          </a:r>
          <a:r>
            <a:rPr lang="en-US" b="1" dirty="0"/>
            <a:t>. </a:t>
          </a:r>
          <a:r>
            <a:rPr lang="en-US" b="1" dirty="0" err="1"/>
            <a:t>misalnya</a:t>
          </a:r>
          <a:r>
            <a:rPr lang="en-US" b="1" dirty="0"/>
            <a:t> </a:t>
          </a:r>
          <a:r>
            <a:rPr lang="en-US" b="1" dirty="0" err="1"/>
            <a:t>bagaimana</a:t>
          </a:r>
          <a:r>
            <a:rPr lang="en-US" b="1" dirty="0"/>
            <a:t> </a:t>
          </a:r>
          <a:r>
            <a:rPr lang="en-US" b="1" dirty="0" err="1"/>
            <a:t>perempuan</a:t>
          </a:r>
          <a:r>
            <a:rPr lang="en-US" b="1" dirty="0"/>
            <a:t> </a:t>
          </a:r>
          <a:r>
            <a:rPr lang="en-US" b="1" dirty="0" err="1"/>
            <a:t>harus</a:t>
          </a:r>
          <a:r>
            <a:rPr lang="en-US" b="1" dirty="0"/>
            <a:t> </a:t>
          </a:r>
          <a:r>
            <a:rPr lang="en-US" b="1" dirty="0" err="1"/>
            <a:t>tunduk</a:t>
          </a:r>
          <a:r>
            <a:rPr lang="en-US" b="1" dirty="0"/>
            <a:t> </a:t>
          </a:r>
        </a:p>
      </dgm:t>
    </dgm:pt>
    <dgm:pt modelId="{3D269622-AD4F-4CBB-99CE-CE1B9D859ED0}" type="parTrans" cxnId="{56EC528F-E254-48FE-90DC-320C3B1F876E}">
      <dgm:prSet/>
      <dgm:spPr/>
      <dgm:t>
        <a:bodyPr/>
        <a:lstStyle/>
        <a:p>
          <a:endParaRPr lang="en-US"/>
        </a:p>
      </dgm:t>
    </dgm:pt>
    <dgm:pt modelId="{A7287FE1-9638-4455-9CCC-CFAAAF415C06}" type="sibTrans" cxnId="{56EC528F-E254-48FE-90DC-320C3B1F876E}">
      <dgm:prSet/>
      <dgm:spPr/>
      <dgm:t>
        <a:bodyPr/>
        <a:lstStyle/>
        <a:p>
          <a:endParaRPr lang="en-US"/>
        </a:p>
      </dgm:t>
    </dgm:pt>
    <dgm:pt modelId="{0E8B1181-7D3F-4F54-A384-9C6730850BD3}">
      <dgm:prSet/>
      <dgm:spPr/>
      <dgm:t>
        <a:bodyPr/>
        <a:lstStyle/>
        <a:p>
          <a:r>
            <a:rPr lang="en-US" b="1"/>
            <a:t> </a:t>
          </a:r>
          <a:r>
            <a:rPr lang="en-US" b="1" dirty="0"/>
            <a:t>dan </a:t>
          </a:r>
          <a:r>
            <a:rPr lang="en-US" b="1" dirty="0" err="1"/>
            <a:t>menyenangkan</a:t>
          </a:r>
          <a:r>
            <a:rPr lang="en-US" b="1" dirty="0"/>
            <a:t> </a:t>
          </a:r>
          <a:r>
            <a:rPr lang="en-US" b="1" dirty="0" err="1"/>
            <a:t>laki-laki</a:t>
          </a:r>
          <a:r>
            <a:rPr lang="en-US" b="1" dirty="0"/>
            <a:t>, </a:t>
          </a:r>
          <a:r>
            <a:rPr lang="en-US" b="1" dirty="0" err="1"/>
            <a:t>sekaligus</a:t>
          </a:r>
          <a:r>
            <a:rPr lang="en-US" b="1" dirty="0"/>
            <a:t> </a:t>
          </a:r>
          <a:r>
            <a:rPr lang="en-US" b="1" dirty="0" err="1"/>
            <a:t>bersaing</a:t>
          </a:r>
          <a:r>
            <a:rPr lang="en-US" b="1" dirty="0"/>
            <a:t> </a:t>
          </a:r>
          <a:r>
            <a:rPr lang="en-US" b="1" dirty="0" err="1"/>
            <a:t>dengan</a:t>
          </a:r>
          <a:r>
            <a:rPr lang="en-US" b="1" dirty="0"/>
            <a:t> </a:t>
          </a:r>
          <a:r>
            <a:rPr lang="en-US" b="1" dirty="0" err="1"/>
            <a:t>perempuan</a:t>
          </a:r>
          <a:r>
            <a:rPr lang="en-US" b="1" dirty="0"/>
            <a:t> lain.</a:t>
          </a:r>
        </a:p>
      </dgm:t>
    </dgm:pt>
    <dgm:pt modelId="{907CB0FE-4335-4B50-BC92-5FD507FACAB5}" type="parTrans" cxnId="{18297FD1-22F9-499F-9391-4DB193D73952}">
      <dgm:prSet/>
      <dgm:spPr/>
      <dgm:t>
        <a:bodyPr/>
        <a:lstStyle/>
        <a:p>
          <a:endParaRPr lang="en-US"/>
        </a:p>
      </dgm:t>
    </dgm:pt>
    <dgm:pt modelId="{B0ED0537-C201-4E62-9B2E-4F1C6E6DD5F7}" type="sibTrans" cxnId="{18297FD1-22F9-499F-9391-4DB193D73952}">
      <dgm:prSet/>
      <dgm:spPr/>
      <dgm:t>
        <a:bodyPr/>
        <a:lstStyle/>
        <a:p>
          <a:endParaRPr lang="en-US"/>
        </a:p>
      </dgm:t>
    </dgm:pt>
    <dgm:pt modelId="{822EBFA1-3E3F-444D-BFF1-ACCF27F12B10}" type="pres">
      <dgm:prSet presAssocID="{62EA10FC-9D3D-4001-9DC9-68C2D019E2EF}" presName="Name0" presStyleCnt="0">
        <dgm:presLayoutVars>
          <dgm:dir/>
          <dgm:animLvl val="lvl"/>
          <dgm:resizeHandles val="exact"/>
        </dgm:presLayoutVars>
      </dgm:prSet>
      <dgm:spPr/>
    </dgm:pt>
    <dgm:pt modelId="{A47DF126-E3B7-D84D-A931-26B224F440D6}" type="pres">
      <dgm:prSet presAssocID="{B2DA4F25-35D4-4D90-A0E2-C220DD6FE148}" presName="boxAndChildren" presStyleCnt="0"/>
      <dgm:spPr/>
    </dgm:pt>
    <dgm:pt modelId="{4E124774-CC2F-B944-9C1A-8BC53A2FA8DA}" type="pres">
      <dgm:prSet presAssocID="{B2DA4F25-35D4-4D90-A0E2-C220DD6FE148}" presName="parentTextBox" presStyleLbl="node1" presStyleIdx="0" presStyleCnt="3"/>
      <dgm:spPr/>
    </dgm:pt>
    <dgm:pt modelId="{17B540DF-0774-A64B-8EAD-E68720FF8BE0}" type="pres">
      <dgm:prSet presAssocID="{B2DA4F25-35D4-4D90-A0E2-C220DD6FE148}" presName="entireBox" presStyleLbl="node1" presStyleIdx="0" presStyleCnt="3"/>
      <dgm:spPr/>
    </dgm:pt>
    <dgm:pt modelId="{38CDEF44-400E-644C-A9E9-00707E5F6CBF}" type="pres">
      <dgm:prSet presAssocID="{B2DA4F25-35D4-4D90-A0E2-C220DD6FE148}" presName="descendantBox" presStyleCnt="0"/>
      <dgm:spPr/>
    </dgm:pt>
    <dgm:pt modelId="{1237C0C8-EF52-7A44-AD7D-8E7955448955}" type="pres">
      <dgm:prSet presAssocID="{854262D0-EA26-4A19-AC7D-EF9422E61F08}" presName="childTextBox" presStyleLbl="fgAccFollowNode1" presStyleIdx="0" presStyleCnt="2" custScaleY="100252">
        <dgm:presLayoutVars>
          <dgm:bulletEnabled val="1"/>
        </dgm:presLayoutVars>
      </dgm:prSet>
      <dgm:spPr/>
    </dgm:pt>
    <dgm:pt modelId="{28085D78-69EF-4B4D-A534-665CE825BD6D}" type="pres">
      <dgm:prSet presAssocID="{0E8B1181-7D3F-4F54-A384-9C6730850BD3}" presName="childTextBox" presStyleLbl="fgAccFollowNode1" presStyleIdx="1" presStyleCnt="2">
        <dgm:presLayoutVars>
          <dgm:bulletEnabled val="1"/>
        </dgm:presLayoutVars>
      </dgm:prSet>
      <dgm:spPr/>
    </dgm:pt>
    <dgm:pt modelId="{62F50D24-EB79-C549-AD6C-F3A18BFD8388}" type="pres">
      <dgm:prSet presAssocID="{7F002037-9BB1-41E4-94A9-25DBA7387F46}" presName="sp" presStyleCnt="0"/>
      <dgm:spPr/>
    </dgm:pt>
    <dgm:pt modelId="{67DA004F-15C9-EC4C-BD8D-FBD6599FBFD8}" type="pres">
      <dgm:prSet presAssocID="{8926C89C-176D-4578-871C-E3C553208FE1}" presName="arrowAndChildren" presStyleCnt="0"/>
      <dgm:spPr/>
    </dgm:pt>
    <dgm:pt modelId="{E5C3428A-E136-CE47-88B0-FEE826855773}" type="pres">
      <dgm:prSet presAssocID="{8926C89C-176D-4578-871C-E3C553208FE1}" presName="parentTextArrow" presStyleLbl="node1" presStyleIdx="1" presStyleCnt="3"/>
      <dgm:spPr/>
    </dgm:pt>
    <dgm:pt modelId="{E6C6BCB9-1DE0-3944-B15B-742EC5B27CD9}" type="pres">
      <dgm:prSet presAssocID="{F997AD65-1C08-4639-BBE7-D1E42E742E78}" presName="sp" presStyleCnt="0"/>
      <dgm:spPr/>
    </dgm:pt>
    <dgm:pt modelId="{23716B41-283D-BF48-A246-ABC73EFA5471}" type="pres">
      <dgm:prSet presAssocID="{73BF26BE-B797-4397-BA7C-06933DD1BB1A}" presName="arrowAndChildren" presStyleCnt="0"/>
      <dgm:spPr/>
    </dgm:pt>
    <dgm:pt modelId="{D5EAF576-1E4C-DA46-B682-869476454ED1}" type="pres">
      <dgm:prSet presAssocID="{73BF26BE-B797-4397-BA7C-06933DD1BB1A}" presName="parentTextArrow" presStyleLbl="node1" presStyleIdx="2" presStyleCnt="3"/>
      <dgm:spPr/>
    </dgm:pt>
  </dgm:ptLst>
  <dgm:cxnLst>
    <dgm:cxn modelId="{406B4F04-0564-4484-818F-8390F4949A35}" srcId="{62EA10FC-9D3D-4001-9DC9-68C2D019E2EF}" destId="{73BF26BE-B797-4397-BA7C-06933DD1BB1A}" srcOrd="0" destOrd="0" parTransId="{2E6C24F6-99E2-4209-8BFC-84A6C193EF47}" sibTransId="{F997AD65-1C08-4639-BBE7-D1E42E742E78}"/>
    <dgm:cxn modelId="{D4FBA216-1EFB-BC46-805C-7B3B952FE944}" type="presOf" srcId="{8926C89C-176D-4578-871C-E3C553208FE1}" destId="{E5C3428A-E136-CE47-88B0-FEE826855773}" srcOrd="0" destOrd="0" presId="urn:microsoft.com/office/officeart/2005/8/layout/process4"/>
    <dgm:cxn modelId="{AD6BDC1A-F7A4-5740-82E7-B7373A811230}" type="presOf" srcId="{0E8B1181-7D3F-4F54-A384-9C6730850BD3}" destId="{28085D78-69EF-4B4D-A534-665CE825BD6D}" srcOrd="0" destOrd="0" presId="urn:microsoft.com/office/officeart/2005/8/layout/process4"/>
    <dgm:cxn modelId="{50AC8324-0C34-6344-AFCE-81AE40873F54}" type="presOf" srcId="{73BF26BE-B797-4397-BA7C-06933DD1BB1A}" destId="{D5EAF576-1E4C-DA46-B682-869476454ED1}" srcOrd="0" destOrd="0" presId="urn:microsoft.com/office/officeart/2005/8/layout/process4"/>
    <dgm:cxn modelId="{B865BC75-2755-4BD4-BF58-25BB588A9CB2}" srcId="{62EA10FC-9D3D-4001-9DC9-68C2D019E2EF}" destId="{8926C89C-176D-4578-871C-E3C553208FE1}" srcOrd="1" destOrd="0" parTransId="{E1D13F9E-5F8B-46AF-9614-4CE6F3D7E78D}" sibTransId="{7F002037-9BB1-41E4-94A9-25DBA7387F46}"/>
    <dgm:cxn modelId="{348B3180-98EE-4E37-84D8-34B2D76EFD1F}" srcId="{62EA10FC-9D3D-4001-9DC9-68C2D019E2EF}" destId="{B2DA4F25-35D4-4D90-A0E2-C220DD6FE148}" srcOrd="2" destOrd="0" parTransId="{F51EB644-D905-4A34-88D1-2A265073A355}" sibTransId="{8D5EADE8-6424-4146-A550-35E39A93DFE9}"/>
    <dgm:cxn modelId="{C1109F85-E50A-B749-82AA-D7C3ED271C24}" type="presOf" srcId="{B2DA4F25-35D4-4D90-A0E2-C220DD6FE148}" destId="{17B540DF-0774-A64B-8EAD-E68720FF8BE0}" srcOrd="1" destOrd="0" presId="urn:microsoft.com/office/officeart/2005/8/layout/process4"/>
    <dgm:cxn modelId="{56EC528F-E254-48FE-90DC-320C3B1F876E}" srcId="{B2DA4F25-35D4-4D90-A0E2-C220DD6FE148}" destId="{854262D0-EA26-4A19-AC7D-EF9422E61F08}" srcOrd="0" destOrd="0" parTransId="{3D269622-AD4F-4CBB-99CE-CE1B9D859ED0}" sibTransId="{A7287FE1-9638-4455-9CCC-CFAAAF415C06}"/>
    <dgm:cxn modelId="{113448A6-6087-4043-ADE9-91478169D92A}" type="presOf" srcId="{B2DA4F25-35D4-4D90-A0E2-C220DD6FE148}" destId="{4E124774-CC2F-B944-9C1A-8BC53A2FA8DA}" srcOrd="0" destOrd="0" presId="urn:microsoft.com/office/officeart/2005/8/layout/process4"/>
    <dgm:cxn modelId="{946512B9-BE7F-3D44-A807-0A6A9D35E02A}" type="presOf" srcId="{62EA10FC-9D3D-4001-9DC9-68C2D019E2EF}" destId="{822EBFA1-3E3F-444D-BFF1-ACCF27F12B10}" srcOrd="0" destOrd="0" presId="urn:microsoft.com/office/officeart/2005/8/layout/process4"/>
    <dgm:cxn modelId="{E9423EBD-63AA-7042-ABDA-7EA3710E7D3F}" type="presOf" srcId="{854262D0-EA26-4A19-AC7D-EF9422E61F08}" destId="{1237C0C8-EF52-7A44-AD7D-8E7955448955}" srcOrd="0" destOrd="0" presId="urn:microsoft.com/office/officeart/2005/8/layout/process4"/>
    <dgm:cxn modelId="{18297FD1-22F9-499F-9391-4DB193D73952}" srcId="{B2DA4F25-35D4-4D90-A0E2-C220DD6FE148}" destId="{0E8B1181-7D3F-4F54-A384-9C6730850BD3}" srcOrd="1" destOrd="0" parTransId="{907CB0FE-4335-4B50-BC92-5FD507FACAB5}" sibTransId="{B0ED0537-C201-4E62-9B2E-4F1C6E6DD5F7}"/>
    <dgm:cxn modelId="{53C129D6-A4A9-FD47-B8AE-94CFC2040BAF}" type="presParOf" srcId="{822EBFA1-3E3F-444D-BFF1-ACCF27F12B10}" destId="{A47DF126-E3B7-D84D-A931-26B224F440D6}" srcOrd="0" destOrd="0" presId="urn:microsoft.com/office/officeart/2005/8/layout/process4"/>
    <dgm:cxn modelId="{A2449FD6-D490-C349-9F32-6514BB19AA4A}" type="presParOf" srcId="{A47DF126-E3B7-D84D-A931-26B224F440D6}" destId="{4E124774-CC2F-B944-9C1A-8BC53A2FA8DA}" srcOrd="0" destOrd="0" presId="urn:microsoft.com/office/officeart/2005/8/layout/process4"/>
    <dgm:cxn modelId="{545FA5E1-E30C-5745-94D2-ED8451617565}" type="presParOf" srcId="{A47DF126-E3B7-D84D-A931-26B224F440D6}" destId="{17B540DF-0774-A64B-8EAD-E68720FF8BE0}" srcOrd="1" destOrd="0" presId="urn:microsoft.com/office/officeart/2005/8/layout/process4"/>
    <dgm:cxn modelId="{B9A36DC3-A892-EB4B-AED5-70EA052EAE44}" type="presParOf" srcId="{A47DF126-E3B7-D84D-A931-26B224F440D6}" destId="{38CDEF44-400E-644C-A9E9-00707E5F6CBF}" srcOrd="2" destOrd="0" presId="urn:microsoft.com/office/officeart/2005/8/layout/process4"/>
    <dgm:cxn modelId="{0FABD91F-24EB-E446-8474-B55A3E1937C7}" type="presParOf" srcId="{38CDEF44-400E-644C-A9E9-00707E5F6CBF}" destId="{1237C0C8-EF52-7A44-AD7D-8E7955448955}" srcOrd="0" destOrd="0" presId="urn:microsoft.com/office/officeart/2005/8/layout/process4"/>
    <dgm:cxn modelId="{6DF44CC3-6272-3942-89C2-0B1F644A5DD3}" type="presParOf" srcId="{38CDEF44-400E-644C-A9E9-00707E5F6CBF}" destId="{28085D78-69EF-4B4D-A534-665CE825BD6D}" srcOrd="1" destOrd="0" presId="urn:microsoft.com/office/officeart/2005/8/layout/process4"/>
    <dgm:cxn modelId="{1A0BBBF1-ABB4-3243-AF3A-BB3C001613C4}" type="presParOf" srcId="{822EBFA1-3E3F-444D-BFF1-ACCF27F12B10}" destId="{62F50D24-EB79-C549-AD6C-F3A18BFD8388}" srcOrd="1" destOrd="0" presId="urn:microsoft.com/office/officeart/2005/8/layout/process4"/>
    <dgm:cxn modelId="{40F0F361-C559-444A-94DB-CCCCA1E1B248}" type="presParOf" srcId="{822EBFA1-3E3F-444D-BFF1-ACCF27F12B10}" destId="{67DA004F-15C9-EC4C-BD8D-FBD6599FBFD8}" srcOrd="2" destOrd="0" presId="urn:microsoft.com/office/officeart/2005/8/layout/process4"/>
    <dgm:cxn modelId="{E40740AD-00EF-9144-8F37-F03413FE144B}" type="presParOf" srcId="{67DA004F-15C9-EC4C-BD8D-FBD6599FBFD8}" destId="{E5C3428A-E136-CE47-88B0-FEE826855773}" srcOrd="0" destOrd="0" presId="urn:microsoft.com/office/officeart/2005/8/layout/process4"/>
    <dgm:cxn modelId="{AE03372C-0BF9-374A-9884-AC645BA3D6E3}" type="presParOf" srcId="{822EBFA1-3E3F-444D-BFF1-ACCF27F12B10}" destId="{E6C6BCB9-1DE0-3944-B15B-742EC5B27CD9}" srcOrd="3" destOrd="0" presId="urn:microsoft.com/office/officeart/2005/8/layout/process4"/>
    <dgm:cxn modelId="{CDAA9B85-D63F-0C42-B582-16893D8FC7FF}" type="presParOf" srcId="{822EBFA1-3E3F-444D-BFF1-ACCF27F12B10}" destId="{23716B41-283D-BF48-A246-ABC73EFA5471}" srcOrd="4" destOrd="0" presId="urn:microsoft.com/office/officeart/2005/8/layout/process4"/>
    <dgm:cxn modelId="{7A8A400D-C8B9-5D4E-AAFD-7BF2FAD5E80E}" type="presParOf" srcId="{23716B41-283D-BF48-A246-ABC73EFA5471}" destId="{D5EAF576-1E4C-DA46-B682-869476454ED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D5D93E-F566-464F-ABE1-9C875C5A1C9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80F6066-7478-4A8A-BEA9-16745041D6EF}">
      <dgm:prSet/>
      <dgm:spPr/>
      <dgm:t>
        <a:bodyPr/>
        <a:lstStyle/>
        <a:p>
          <a:pPr>
            <a:lnSpc>
              <a:spcPct val="100000"/>
            </a:lnSpc>
          </a:pPr>
          <a:r>
            <a:rPr lang="en-US" dirty="0" err="1"/>
            <a:t>Aliran</a:t>
          </a:r>
          <a:r>
            <a:rPr lang="en-US" dirty="0"/>
            <a:t> </a:t>
          </a:r>
          <a:r>
            <a:rPr lang="en-US" dirty="0" err="1"/>
            <a:t>ini</a:t>
          </a:r>
          <a:r>
            <a:rPr lang="en-US" dirty="0"/>
            <a:t> </a:t>
          </a:r>
          <a:r>
            <a:rPr lang="en-US" dirty="0" err="1"/>
            <a:t>disebut</a:t>
          </a:r>
          <a:r>
            <a:rPr lang="en-US" dirty="0"/>
            <a:t> juga </a:t>
          </a:r>
          <a:r>
            <a:rPr lang="en-US" dirty="0" err="1"/>
            <a:t>konsekuensialis</a:t>
          </a:r>
          <a:r>
            <a:rPr lang="en-US" dirty="0"/>
            <a:t>, </a:t>
          </a:r>
          <a:r>
            <a:rPr lang="en-US" dirty="0" err="1"/>
            <a:t>yakni</a:t>
          </a:r>
          <a:r>
            <a:rPr lang="en-US" dirty="0"/>
            <a:t> </a:t>
          </a:r>
          <a:r>
            <a:rPr lang="en-US" dirty="0" err="1"/>
            <a:t>menekankan</a:t>
          </a:r>
          <a:r>
            <a:rPr lang="en-US" dirty="0"/>
            <a:t> pada </a:t>
          </a:r>
          <a:r>
            <a:rPr lang="en-US" dirty="0" err="1"/>
            <a:t>konsekuensi</a:t>
          </a:r>
          <a:r>
            <a:rPr lang="en-US" dirty="0"/>
            <a:t> </a:t>
          </a:r>
          <a:r>
            <a:rPr lang="en-US" dirty="0" err="1"/>
            <a:t>dari</a:t>
          </a:r>
          <a:r>
            <a:rPr lang="en-US" dirty="0"/>
            <a:t> </a:t>
          </a:r>
          <a:r>
            <a:rPr lang="en-US" dirty="0" err="1"/>
            <a:t>sebuah</a:t>
          </a:r>
          <a:r>
            <a:rPr lang="en-US" dirty="0"/>
            <a:t> </a:t>
          </a:r>
          <a:r>
            <a:rPr lang="en-US" dirty="0" err="1"/>
            <a:t>keputusan</a:t>
          </a:r>
          <a:r>
            <a:rPr lang="en-US" dirty="0"/>
            <a:t>. </a:t>
          </a:r>
          <a:r>
            <a:rPr lang="en-ID" dirty="0" err="1"/>
            <a:t>berasal</a:t>
          </a:r>
          <a:r>
            <a:rPr lang="en-ID" dirty="0"/>
            <a:t> </a:t>
          </a:r>
          <a:r>
            <a:rPr lang="en-ID" dirty="0" err="1"/>
            <a:t>dari</a:t>
          </a:r>
          <a:r>
            <a:rPr lang="en-ID" dirty="0"/>
            <a:t> </a:t>
          </a:r>
          <a:r>
            <a:rPr lang="en-ID" dirty="0" err="1"/>
            <a:t>bahas</a:t>
          </a:r>
          <a:r>
            <a:rPr lang="en-ID" dirty="0"/>
            <a:t> kata Yunani </a:t>
          </a:r>
          <a:r>
            <a:rPr lang="en-ID" i="1" dirty="0"/>
            <a:t>telos</a:t>
          </a:r>
          <a:r>
            <a:rPr lang="en-ID" dirty="0"/>
            <a:t> (</a:t>
          </a:r>
          <a:r>
            <a:rPr lang="el-GR" dirty="0"/>
            <a:t>τ?λος), </a:t>
          </a:r>
          <a:r>
            <a:rPr lang="en-ID" dirty="0"/>
            <a:t>yang </a:t>
          </a:r>
          <a:r>
            <a:rPr lang="en-ID" dirty="0" err="1"/>
            <a:t>berarti</a:t>
          </a:r>
          <a:r>
            <a:rPr lang="en-ID" dirty="0"/>
            <a:t> </a:t>
          </a:r>
          <a:r>
            <a:rPr lang="en-ID" dirty="0" err="1"/>
            <a:t>akhir</a:t>
          </a:r>
          <a:r>
            <a:rPr lang="en-ID" dirty="0"/>
            <a:t>, </a:t>
          </a:r>
          <a:r>
            <a:rPr lang="en-ID" dirty="0" err="1"/>
            <a:t>tujuan</a:t>
          </a:r>
          <a:r>
            <a:rPr lang="en-ID" dirty="0"/>
            <a:t>, </a:t>
          </a:r>
          <a:r>
            <a:rPr lang="en-ID" dirty="0" err="1"/>
            <a:t>maksud</a:t>
          </a:r>
          <a:r>
            <a:rPr lang="en-ID" dirty="0"/>
            <a:t>, dan</a:t>
          </a:r>
          <a:r>
            <a:rPr lang="en-ID" i="1" dirty="0"/>
            <a:t> logos</a:t>
          </a:r>
          <a:r>
            <a:rPr lang="en-ID" dirty="0"/>
            <a:t> (</a:t>
          </a:r>
          <a:r>
            <a:rPr lang="el-GR" dirty="0"/>
            <a:t>λ?γος), </a:t>
          </a:r>
          <a:r>
            <a:rPr lang="en-ID" dirty="0" err="1"/>
            <a:t>perkataan</a:t>
          </a:r>
          <a:r>
            <a:rPr lang="en-ID" dirty="0"/>
            <a:t>. </a:t>
          </a:r>
          <a:r>
            <a:rPr lang="en-ID" dirty="0" err="1"/>
            <a:t>Teleologi</a:t>
          </a:r>
          <a:r>
            <a:rPr lang="en-ID" dirty="0"/>
            <a:t> </a:t>
          </a:r>
          <a:r>
            <a:rPr lang="en-ID" dirty="0" err="1"/>
            <a:t>adalah</a:t>
          </a:r>
          <a:r>
            <a:rPr lang="en-ID" dirty="0"/>
            <a:t> </a:t>
          </a:r>
          <a:r>
            <a:rPr lang="en-ID" dirty="0" err="1"/>
            <a:t>ajaran</a:t>
          </a:r>
          <a:r>
            <a:rPr lang="en-ID" dirty="0"/>
            <a:t> yang </a:t>
          </a:r>
          <a:r>
            <a:rPr lang="en-ID" dirty="0" err="1"/>
            <a:t>menerangkan</a:t>
          </a:r>
          <a:r>
            <a:rPr lang="en-ID" dirty="0"/>
            <a:t> </a:t>
          </a:r>
          <a:r>
            <a:rPr lang="en-ID" dirty="0" err="1"/>
            <a:t>segala</a:t>
          </a:r>
          <a:r>
            <a:rPr lang="en-ID" dirty="0"/>
            <a:t> </a:t>
          </a:r>
          <a:r>
            <a:rPr lang="en-ID" dirty="0" err="1"/>
            <a:t>sesuatu</a:t>
          </a:r>
          <a:r>
            <a:rPr lang="en-ID" dirty="0"/>
            <a:t> dan </a:t>
          </a:r>
          <a:r>
            <a:rPr lang="en-ID" dirty="0" err="1"/>
            <a:t>segala</a:t>
          </a:r>
          <a:r>
            <a:rPr lang="en-ID" dirty="0"/>
            <a:t> </a:t>
          </a:r>
          <a:r>
            <a:rPr lang="en-ID" dirty="0" err="1"/>
            <a:t>kejadian</a:t>
          </a:r>
          <a:r>
            <a:rPr lang="en-ID" dirty="0"/>
            <a:t> </a:t>
          </a:r>
          <a:r>
            <a:rPr lang="en-ID" dirty="0" err="1"/>
            <a:t>menuju</a:t>
          </a:r>
          <a:r>
            <a:rPr lang="en-ID" dirty="0"/>
            <a:t> pada </a:t>
          </a:r>
          <a:r>
            <a:rPr lang="en-ID" dirty="0" err="1"/>
            <a:t>tujuan</a:t>
          </a:r>
          <a:r>
            <a:rPr lang="en-ID" dirty="0"/>
            <a:t> </a:t>
          </a:r>
          <a:r>
            <a:rPr lang="en-ID" dirty="0" err="1"/>
            <a:t>tertentu</a:t>
          </a:r>
          <a:r>
            <a:rPr lang="en-ID" dirty="0"/>
            <a:t>.</a:t>
          </a:r>
          <a:endParaRPr lang="en-US" dirty="0"/>
        </a:p>
      </dgm:t>
    </dgm:pt>
    <dgm:pt modelId="{D13246A8-D4CC-405D-BCA1-0C7C7B8D4AE8}" type="parTrans" cxnId="{5021198D-EF90-4DD9-A541-B9384C4B8AEA}">
      <dgm:prSet/>
      <dgm:spPr/>
      <dgm:t>
        <a:bodyPr/>
        <a:lstStyle/>
        <a:p>
          <a:endParaRPr lang="en-US"/>
        </a:p>
      </dgm:t>
    </dgm:pt>
    <dgm:pt modelId="{B63D1532-D28C-4893-AB56-AAED41E35586}" type="sibTrans" cxnId="{5021198D-EF90-4DD9-A541-B9384C4B8AEA}">
      <dgm:prSet/>
      <dgm:spPr/>
      <dgm:t>
        <a:bodyPr/>
        <a:lstStyle/>
        <a:p>
          <a:pPr>
            <a:lnSpc>
              <a:spcPct val="100000"/>
            </a:lnSpc>
          </a:pPr>
          <a:endParaRPr lang="en-US"/>
        </a:p>
      </dgm:t>
    </dgm:pt>
    <dgm:pt modelId="{866C1D0B-B681-4855-AD49-72AF0901898B}">
      <dgm:prSet/>
      <dgm:spPr/>
      <dgm:t>
        <a:bodyPr/>
        <a:lstStyle/>
        <a:p>
          <a:pPr>
            <a:lnSpc>
              <a:spcPct val="100000"/>
            </a:lnSpc>
          </a:pPr>
          <a:r>
            <a:rPr lang="en-ID"/>
            <a:t>Teleologi mengerti benar mana yang benar dan mana yang salah, tetapi itu bukan ukuran yang terakhir. Yang lebih penting adalah tujuan dan akibat. Walaupun sebuah tindakan dinilai salah menurut hukum, tetapi jika itu bertujuan dan berakibat baik, maka tindakan itu dinilai baik</a:t>
          </a:r>
          <a:endParaRPr lang="en-US"/>
        </a:p>
      </dgm:t>
    </dgm:pt>
    <dgm:pt modelId="{EA9C75A8-02F1-4372-9329-20F25288194A}" type="parTrans" cxnId="{41900DF4-4C7C-4631-9380-1FB32940F746}">
      <dgm:prSet/>
      <dgm:spPr/>
      <dgm:t>
        <a:bodyPr/>
        <a:lstStyle/>
        <a:p>
          <a:endParaRPr lang="en-US"/>
        </a:p>
      </dgm:t>
    </dgm:pt>
    <dgm:pt modelId="{57BCC671-55C4-47D4-B397-C85D14D7C870}" type="sibTrans" cxnId="{41900DF4-4C7C-4631-9380-1FB32940F746}">
      <dgm:prSet/>
      <dgm:spPr/>
      <dgm:t>
        <a:bodyPr/>
        <a:lstStyle/>
        <a:p>
          <a:pPr>
            <a:lnSpc>
              <a:spcPct val="100000"/>
            </a:lnSpc>
          </a:pPr>
          <a:endParaRPr lang="en-US"/>
        </a:p>
      </dgm:t>
    </dgm:pt>
    <dgm:pt modelId="{E73AF334-5B36-4901-A18C-F49613798B5F}">
      <dgm:prSet/>
      <dgm:spPr/>
      <dgm:t>
        <a:bodyPr/>
        <a:lstStyle/>
        <a:p>
          <a:pPr>
            <a:lnSpc>
              <a:spcPct val="100000"/>
            </a:lnSpc>
          </a:pPr>
          <a:r>
            <a:rPr lang="en-ID"/>
            <a:t>Contoh : Seorang anak mencuri untuk membeli obat ibunya yang sedang sakit. Tindakan ini baik untuk moral dan kemanusiaan tetapi dari aspek hukum tindakan ini melanggar hukum sehingga etika teleologi lebih bersifat situasional, karena tujuan dan akibatnya suatu tindakan bisa sangat bergantung pada situasi khusus tertentu.</a:t>
          </a:r>
          <a:endParaRPr lang="en-US"/>
        </a:p>
      </dgm:t>
    </dgm:pt>
    <dgm:pt modelId="{C6D47B31-9ECC-4C10-9AF7-D36905C4CD06}" type="parTrans" cxnId="{1BF7EA72-0C39-4245-9C22-F0238FFD3A50}">
      <dgm:prSet/>
      <dgm:spPr/>
      <dgm:t>
        <a:bodyPr/>
        <a:lstStyle/>
        <a:p>
          <a:endParaRPr lang="en-US"/>
        </a:p>
      </dgm:t>
    </dgm:pt>
    <dgm:pt modelId="{9DC9BE91-70BE-457A-A32F-C7EF30F82065}" type="sibTrans" cxnId="{1BF7EA72-0C39-4245-9C22-F0238FFD3A50}">
      <dgm:prSet/>
      <dgm:spPr/>
      <dgm:t>
        <a:bodyPr/>
        <a:lstStyle/>
        <a:p>
          <a:endParaRPr lang="en-US"/>
        </a:p>
      </dgm:t>
    </dgm:pt>
    <dgm:pt modelId="{DB87F4E6-0F1B-4900-A528-07DF66722223}" type="pres">
      <dgm:prSet presAssocID="{E9D5D93E-F566-464F-ABE1-9C875C5A1C90}" presName="root" presStyleCnt="0">
        <dgm:presLayoutVars>
          <dgm:dir/>
          <dgm:resizeHandles val="exact"/>
        </dgm:presLayoutVars>
      </dgm:prSet>
      <dgm:spPr/>
    </dgm:pt>
    <dgm:pt modelId="{5D23903C-0B88-44B3-8936-80C5AF804667}" type="pres">
      <dgm:prSet presAssocID="{E9D5D93E-F566-464F-ABE1-9C875C5A1C90}" presName="container" presStyleCnt="0">
        <dgm:presLayoutVars>
          <dgm:dir/>
          <dgm:resizeHandles val="exact"/>
        </dgm:presLayoutVars>
      </dgm:prSet>
      <dgm:spPr/>
    </dgm:pt>
    <dgm:pt modelId="{5B9DE0DF-5472-4EF1-BFA8-79F9C4A6FF6B}" type="pres">
      <dgm:prSet presAssocID="{880F6066-7478-4A8A-BEA9-16745041D6EF}" presName="compNode" presStyleCnt="0"/>
      <dgm:spPr/>
    </dgm:pt>
    <dgm:pt modelId="{FC958C5B-0A11-46E8-9AB8-08FE35C50635}" type="pres">
      <dgm:prSet presAssocID="{880F6066-7478-4A8A-BEA9-16745041D6EF}" presName="iconBgRect" presStyleLbl="bgShp" presStyleIdx="0" presStyleCnt="3"/>
      <dgm:spPr/>
    </dgm:pt>
    <dgm:pt modelId="{01AB7E61-4354-464C-BF23-3CD84C174067}" type="pres">
      <dgm:prSet presAssocID="{880F6066-7478-4A8A-BEA9-16745041D6E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01E62B51-4A65-432F-A6E4-8863E5FA952C}" type="pres">
      <dgm:prSet presAssocID="{880F6066-7478-4A8A-BEA9-16745041D6EF}" presName="spaceRect" presStyleCnt="0"/>
      <dgm:spPr/>
    </dgm:pt>
    <dgm:pt modelId="{E551240D-D3D7-40FF-BD5B-711B532497BB}" type="pres">
      <dgm:prSet presAssocID="{880F6066-7478-4A8A-BEA9-16745041D6EF}" presName="textRect" presStyleLbl="revTx" presStyleIdx="0" presStyleCnt="3">
        <dgm:presLayoutVars>
          <dgm:chMax val="1"/>
          <dgm:chPref val="1"/>
        </dgm:presLayoutVars>
      </dgm:prSet>
      <dgm:spPr/>
    </dgm:pt>
    <dgm:pt modelId="{0ECB73E3-66BF-4DA9-9E4A-C45CBDB31B1B}" type="pres">
      <dgm:prSet presAssocID="{B63D1532-D28C-4893-AB56-AAED41E35586}" presName="sibTrans" presStyleLbl="sibTrans2D1" presStyleIdx="0" presStyleCnt="0"/>
      <dgm:spPr/>
    </dgm:pt>
    <dgm:pt modelId="{2C433036-A30E-46D4-8B61-1AD2561FE8C7}" type="pres">
      <dgm:prSet presAssocID="{866C1D0B-B681-4855-AD49-72AF0901898B}" presName="compNode" presStyleCnt="0"/>
      <dgm:spPr/>
    </dgm:pt>
    <dgm:pt modelId="{5E2049EB-66EB-4B78-B162-295B3BA5DFE0}" type="pres">
      <dgm:prSet presAssocID="{866C1D0B-B681-4855-AD49-72AF0901898B}" presName="iconBgRect" presStyleLbl="bgShp" presStyleIdx="1" presStyleCnt="3"/>
      <dgm:spPr/>
    </dgm:pt>
    <dgm:pt modelId="{10EB2B63-9BED-4970-91DF-03F433BB2135}" type="pres">
      <dgm:prSet presAssocID="{866C1D0B-B681-4855-AD49-72AF090189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EE298831-3F3A-44FD-A460-64CF688E19B8}" type="pres">
      <dgm:prSet presAssocID="{866C1D0B-B681-4855-AD49-72AF0901898B}" presName="spaceRect" presStyleCnt="0"/>
      <dgm:spPr/>
    </dgm:pt>
    <dgm:pt modelId="{48517475-4F27-47FC-AFFF-09BB177C351C}" type="pres">
      <dgm:prSet presAssocID="{866C1D0B-B681-4855-AD49-72AF0901898B}" presName="textRect" presStyleLbl="revTx" presStyleIdx="1" presStyleCnt="3">
        <dgm:presLayoutVars>
          <dgm:chMax val="1"/>
          <dgm:chPref val="1"/>
        </dgm:presLayoutVars>
      </dgm:prSet>
      <dgm:spPr/>
    </dgm:pt>
    <dgm:pt modelId="{30DA434A-FB56-4D3E-8668-0F547EEBC854}" type="pres">
      <dgm:prSet presAssocID="{57BCC671-55C4-47D4-B397-C85D14D7C870}" presName="sibTrans" presStyleLbl="sibTrans2D1" presStyleIdx="0" presStyleCnt="0"/>
      <dgm:spPr/>
    </dgm:pt>
    <dgm:pt modelId="{6E99289E-B5C1-4CB0-AF98-FA5A2190EEC2}" type="pres">
      <dgm:prSet presAssocID="{E73AF334-5B36-4901-A18C-F49613798B5F}" presName="compNode" presStyleCnt="0"/>
      <dgm:spPr/>
    </dgm:pt>
    <dgm:pt modelId="{15F94A01-4B87-46D1-A34E-514B93FCA08D}" type="pres">
      <dgm:prSet presAssocID="{E73AF334-5B36-4901-A18C-F49613798B5F}" presName="iconBgRect" presStyleLbl="bgShp" presStyleIdx="2" presStyleCnt="3"/>
      <dgm:spPr/>
    </dgm:pt>
    <dgm:pt modelId="{D128E200-C14D-43CE-84D3-40210B69187C}" type="pres">
      <dgm:prSet presAssocID="{E73AF334-5B36-4901-A18C-F49613798B5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2E9F1498-48FC-46BC-AC3C-D8617437DB3A}" type="pres">
      <dgm:prSet presAssocID="{E73AF334-5B36-4901-A18C-F49613798B5F}" presName="spaceRect" presStyleCnt="0"/>
      <dgm:spPr/>
    </dgm:pt>
    <dgm:pt modelId="{596BA8C2-5CD0-4E65-8DC4-95AF12D2B1D2}" type="pres">
      <dgm:prSet presAssocID="{E73AF334-5B36-4901-A18C-F49613798B5F}" presName="textRect" presStyleLbl="revTx" presStyleIdx="2" presStyleCnt="3">
        <dgm:presLayoutVars>
          <dgm:chMax val="1"/>
          <dgm:chPref val="1"/>
        </dgm:presLayoutVars>
      </dgm:prSet>
      <dgm:spPr/>
    </dgm:pt>
  </dgm:ptLst>
  <dgm:cxnLst>
    <dgm:cxn modelId="{D5D1B607-09A4-F54B-94F6-380A05330CBC}" type="presOf" srcId="{B63D1532-D28C-4893-AB56-AAED41E35586}" destId="{0ECB73E3-66BF-4DA9-9E4A-C45CBDB31B1B}" srcOrd="0" destOrd="0" presId="urn:microsoft.com/office/officeart/2018/2/layout/IconCircleList"/>
    <dgm:cxn modelId="{6AD40F09-4F51-7F46-AE16-813E227F0178}" type="presOf" srcId="{57BCC671-55C4-47D4-B397-C85D14D7C870}" destId="{30DA434A-FB56-4D3E-8668-0F547EEBC854}" srcOrd="0" destOrd="0" presId="urn:microsoft.com/office/officeart/2018/2/layout/IconCircleList"/>
    <dgm:cxn modelId="{90527D13-6EB5-3242-9809-6E1A0B5AB68A}" type="presOf" srcId="{866C1D0B-B681-4855-AD49-72AF0901898B}" destId="{48517475-4F27-47FC-AFFF-09BB177C351C}" srcOrd="0" destOrd="0" presId="urn:microsoft.com/office/officeart/2018/2/layout/IconCircleList"/>
    <dgm:cxn modelId="{F0655549-DEE9-DE4C-B4C7-44F09C3E2F6F}" type="presOf" srcId="{E9D5D93E-F566-464F-ABE1-9C875C5A1C90}" destId="{DB87F4E6-0F1B-4900-A528-07DF66722223}" srcOrd="0" destOrd="0" presId="urn:microsoft.com/office/officeart/2018/2/layout/IconCircleList"/>
    <dgm:cxn modelId="{E144A74C-6E80-6847-81CB-6B17CFF30D2F}" type="presOf" srcId="{880F6066-7478-4A8A-BEA9-16745041D6EF}" destId="{E551240D-D3D7-40FF-BD5B-711B532497BB}" srcOrd="0" destOrd="0" presId="urn:microsoft.com/office/officeart/2018/2/layout/IconCircleList"/>
    <dgm:cxn modelId="{1BF7EA72-0C39-4245-9C22-F0238FFD3A50}" srcId="{E9D5D93E-F566-464F-ABE1-9C875C5A1C90}" destId="{E73AF334-5B36-4901-A18C-F49613798B5F}" srcOrd="2" destOrd="0" parTransId="{C6D47B31-9ECC-4C10-9AF7-D36905C4CD06}" sibTransId="{9DC9BE91-70BE-457A-A32F-C7EF30F82065}"/>
    <dgm:cxn modelId="{5021198D-EF90-4DD9-A541-B9384C4B8AEA}" srcId="{E9D5D93E-F566-464F-ABE1-9C875C5A1C90}" destId="{880F6066-7478-4A8A-BEA9-16745041D6EF}" srcOrd="0" destOrd="0" parTransId="{D13246A8-D4CC-405D-BCA1-0C7C7B8D4AE8}" sibTransId="{B63D1532-D28C-4893-AB56-AAED41E35586}"/>
    <dgm:cxn modelId="{2DEE7EAC-3F07-A94B-A66E-EAB6EEA08FAE}" type="presOf" srcId="{E73AF334-5B36-4901-A18C-F49613798B5F}" destId="{596BA8C2-5CD0-4E65-8DC4-95AF12D2B1D2}" srcOrd="0" destOrd="0" presId="urn:microsoft.com/office/officeart/2018/2/layout/IconCircleList"/>
    <dgm:cxn modelId="{41900DF4-4C7C-4631-9380-1FB32940F746}" srcId="{E9D5D93E-F566-464F-ABE1-9C875C5A1C90}" destId="{866C1D0B-B681-4855-AD49-72AF0901898B}" srcOrd="1" destOrd="0" parTransId="{EA9C75A8-02F1-4372-9329-20F25288194A}" sibTransId="{57BCC671-55C4-47D4-B397-C85D14D7C870}"/>
    <dgm:cxn modelId="{F9DA9015-C3FA-A046-B24A-18241DB13930}" type="presParOf" srcId="{DB87F4E6-0F1B-4900-A528-07DF66722223}" destId="{5D23903C-0B88-44B3-8936-80C5AF804667}" srcOrd="0" destOrd="0" presId="urn:microsoft.com/office/officeart/2018/2/layout/IconCircleList"/>
    <dgm:cxn modelId="{727587BB-DD9E-0340-87BB-A76BBC1715C2}" type="presParOf" srcId="{5D23903C-0B88-44B3-8936-80C5AF804667}" destId="{5B9DE0DF-5472-4EF1-BFA8-79F9C4A6FF6B}" srcOrd="0" destOrd="0" presId="urn:microsoft.com/office/officeart/2018/2/layout/IconCircleList"/>
    <dgm:cxn modelId="{A8C492EC-A93B-3E4C-952A-77EEB49E2C16}" type="presParOf" srcId="{5B9DE0DF-5472-4EF1-BFA8-79F9C4A6FF6B}" destId="{FC958C5B-0A11-46E8-9AB8-08FE35C50635}" srcOrd="0" destOrd="0" presId="urn:microsoft.com/office/officeart/2018/2/layout/IconCircleList"/>
    <dgm:cxn modelId="{186F7CCE-C375-8147-B25F-A328A03B1CA3}" type="presParOf" srcId="{5B9DE0DF-5472-4EF1-BFA8-79F9C4A6FF6B}" destId="{01AB7E61-4354-464C-BF23-3CD84C174067}" srcOrd="1" destOrd="0" presId="urn:microsoft.com/office/officeart/2018/2/layout/IconCircleList"/>
    <dgm:cxn modelId="{97EC43C5-F5D8-3A42-95E7-29F473362982}" type="presParOf" srcId="{5B9DE0DF-5472-4EF1-BFA8-79F9C4A6FF6B}" destId="{01E62B51-4A65-432F-A6E4-8863E5FA952C}" srcOrd="2" destOrd="0" presId="urn:microsoft.com/office/officeart/2018/2/layout/IconCircleList"/>
    <dgm:cxn modelId="{FFEA8A46-153A-8147-829A-1BACE856B511}" type="presParOf" srcId="{5B9DE0DF-5472-4EF1-BFA8-79F9C4A6FF6B}" destId="{E551240D-D3D7-40FF-BD5B-711B532497BB}" srcOrd="3" destOrd="0" presId="urn:microsoft.com/office/officeart/2018/2/layout/IconCircleList"/>
    <dgm:cxn modelId="{6E3EED34-7AC4-5945-BAF0-C475E68B9591}" type="presParOf" srcId="{5D23903C-0B88-44B3-8936-80C5AF804667}" destId="{0ECB73E3-66BF-4DA9-9E4A-C45CBDB31B1B}" srcOrd="1" destOrd="0" presId="urn:microsoft.com/office/officeart/2018/2/layout/IconCircleList"/>
    <dgm:cxn modelId="{5B4EB2AC-B2D0-054A-9319-65C62C24BE66}" type="presParOf" srcId="{5D23903C-0B88-44B3-8936-80C5AF804667}" destId="{2C433036-A30E-46D4-8B61-1AD2561FE8C7}" srcOrd="2" destOrd="0" presId="urn:microsoft.com/office/officeart/2018/2/layout/IconCircleList"/>
    <dgm:cxn modelId="{459602BC-338F-6042-A344-96F5EF1DDA71}" type="presParOf" srcId="{2C433036-A30E-46D4-8B61-1AD2561FE8C7}" destId="{5E2049EB-66EB-4B78-B162-295B3BA5DFE0}" srcOrd="0" destOrd="0" presId="urn:microsoft.com/office/officeart/2018/2/layout/IconCircleList"/>
    <dgm:cxn modelId="{64980522-9455-0C44-BC37-737A4A883D8F}" type="presParOf" srcId="{2C433036-A30E-46D4-8B61-1AD2561FE8C7}" destId="{10EB2B63-9BED-4970-91DF-03F433BB2135}" srcOrd="1" destOrd="0" presId="urn:microsoft.com/office/officeart/2018/2/layout/IconCircleList"/>
    <dgm:cxn modelId="{C20583C2-59C3-5D4C-992C-B3952195F8F5}" type="presParOf" srcId="{2C433036-A30E-46D4-8B61-1AD2561FE8C7}" destId="{EE298831-3F3A-44FD-A460-64CF688E19B8}" srcOrd="2" destOrd="0" presId="urn:microsoft.com/office/officeart/2018/2/layout/IconCircleList"/>
    <dgm:cxn modelId="{C84CD5CA-CEAF-FB44-89C7-58D17193429A}" type="presParOf" srcId="{2C433036-A30E-46D4-8B61-1AD2561FE8C7}" destId="{48517475-4F27-47FC-AFFF-09BB177C351C}" srcOrd="3" destOrd="0" presId="urn:microsoft.com/office/officeart/2018/2/layout/IconCircleList"/>
    <dgm:cxn modelId="{8F1385CE-EF39-524C-82C4-88366EB29C29}" type="presParOf" srcId="{5D23903C-0B88-44B3-8936-80C5AF804667}" destId="{30DA434A-FB56-4D3E-8668-0F547EEBC854}" srcOrd="3" destOrd="0" presId="urn:microsoft.com/office/officeart/2018/2/layout/IconCircleList"/>
    <dgm:cxn modelId="{535C03F1-3116-E14F-A3CF-C9FA40DD34AE}" type="presParOf" srcId="{5D23903C-0B88-44B3-8936-80C5AF804667}" destId="{6E99289E-B5C1-4CB0-AF98-FA5A2190EEC2}" srcOrd="4" destOrd="0" presId="urn:microsoft.com/office/officeart/2018/2/layout/IconCircleList"/>
    <dgm:cxn modelId="{2284DAC7-92DD-9649-AB3A-7D8AAE3075C4}" type="presParOf" srcId="{6E99289E-B5C1-4CB0-AF98-FA5A2190EEC2}" destId="{15F94A01-4B87-46D1-A34E-514B93FCA08D}" srcOrd="0" destOrd="0" presId="urn:microsoft.com/office/officeart/2018/2/layout/IconCircleList"/>
    <dgm:cxn modelId="{0849E4BE-B140-2C4B-BF27-E9F8957E1696}" type="presParOf" srcId="{6E99289E-B5C1-4CB0-AF98-FA5A2190EEC2}" destId="{D128E200-C14D-43CE-84D3-40210B69187C}" srcOrd="1" destOrd="0" presId="urn:microsoft.com/office/officeart/2018/2/layout/IconCircleList"/>
    <dgm:cxn modelId="{C8E1406B-A6FC-A140-B34E-98CAC3A6ACF0}" type="presParOf" srcId="{6E99289E-B5C1-4CB0-AF98-FA5A2190EEC2}" destId="{2E9F1498-48FC-46BC-AC3C-D8617437DB3A}" srcOrd="2" destOrd="0" presId="urn:microsoft.com/office/officeart/2018/2/layout/IconCircleList"/>
    <dgm:cxn modelId="{429C4EFD-123E-A140-93EC-C173E3AB51DC}" type="presParOf" srcId="{6E99289E-B5C1-4CB0-AF98-FA5A2190EEC2}" destId="{596BA8C2-5CD0-4E65-8DC4-95AF12D2B1D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5ACAB-185F-4040-8C61-97F6F1459858}">
      <dsp:nvSpPr>
        <dsp:cNvPr id="0" name=""/>
        <dsp:cNvSpPr/>
      </dsp:nvSpPr>
      <dsp:spPr>
        <a:xfrm>
          <a:off x="0" y="116760"/>
          <a:ext cx="4495800" cy="694980"/>
        </a:xfrm>
        <a:prstGeom prst="round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Jawa digambarkan sebagai orang yang halus</a:t>
          </a:r>
        </a:p>
      </dsp:txBody>
      <dsp:txXfrm>
        <a:off x="33926" y="150686"/>
        <a:ext cx="4427948" cy="627128"/>
      </dsp:txXfrm>
    </dsp:sp>
    <dsp:sp modelId="{BA6728A3-A76C-7C49-AEF0-5197B7E093C6}">
      <dsp:nvSpPr>
        <dsp:cNvPr id="0" name=""/>
        <dsp:cNvSpPr/>
      </dsp:nvSpPr>
      <dsp:spPr>
        <a:xfrm>
          <a:off x="0" y="863580"/>
          <a:ext cx="4495800" cy="694980"/>
        </a:xfrm>
        <a:prstGeom prst="roundRect">
          <a:avLst/>
        </a:prstGeom>
        <a:solidFill>
          <a:schemeClr val="accent2">
            <a:hueOff val="1039777"/>
            <a:satOff val="5917"/>
            <a:lumOff val="183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Batak digambarkan sebagai pekerja keras, tempramen dan lugas</a:t>
          </a:r>
        </a:p>
      </dsp:txBody>
      <dsp:txXfrm>
        <a:off x="33926" y="897506"/>
        <a:ext cx="4427948" cy="627128"/>
      </dsp:txXfrm>
    </dsp:sp>
    <dsp:sp modelId="{E6C8E9B8-C0D7-9344-8A31-C1CC10833819}">
      <dsp:nvSpPr>
        <dsp:cNvPr id="0" name=""/>
        <dsp:cNvSpPr/>
      </dsp:nvSpPr>
      <dsp:spPr>
        <a:xfrm>
          <a:off x="0" y="1610400"/>
          <a:ext cx="4495800" cy="694980"/>
        </a:xfrm>
        <a:prstGeom prst="roundRect">
          <a:avLst/>
        </a:prstGeom>
        <a:solidFill>
          <a:schemeClr val="accent2">
            <a:hueOff val="2079554"/>
            <a:satOff val="11835"/>
            <a:lumOff val="366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sumbawa sering diidentikkan dengan pola hidup yang konsumtif</a:t>
          </a:r>
        </a:p>
      </dsp:txBody>
      <dsp:txXfrm>
        <a:off x="33926" y="1644326"/>
        <a:ext cx="4427948" cy="627128"/>
      </dsp:txXfrm>
    </dsp:sp>
    <dsp:sp modelId="{72005E55-685F-2D4C-9A30-83404A377C0F}">
      <dsp:nvSpPr>
        <dsp:cNvPr id="0" name=""/>
        <dsp:cNvSpPr/>
      </dsp:nvSpPr>
      <dsp:spPr>
        <a:xfrm>
          <a:off x="0" y="2357220"/>
          <a:ext cx="4495800" cy="694980"/>
        </a:xfrm>
        <a:prstGeom prst="roundRect">
          <a:avLst/>
        </a:prstGeom>
        <a:solidFill>
          <a:schemeClr val="accent2">
            <a:hueOff val="3119331"/>
            <a:satOff val="17752"/>
            <a:lumOff val="549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Aceh suka kawin</a:t>
          </a:r>
        </a:p>
      </dsp:txBody>
      <dsp:txXfrm>
        <a:off x="33926" y="2391146"/>
        <a:ext cx="4427948" cy="627128"/>
      </dsp:txXfrm>
    </dsp:sp>
    <dsp:sp modelId="{9B573F36-F0C0-FA4C-8572-8DE52C150E10}">
      <dsp:nvSpPr>
        <dsp:cNvPr id="0" name=""/>
        <dsp:cNvSpPr/>
      </dsp:nvSpPr>
      <dsp:spPr>
        <a:xfrm>
          <a:off x="0" y="3104040"/>
          <a:ext cx="4495800" cy="694980"/>
        </a:xfrm>
        <a:prstGeom prst="roundRect">
          <a:avLst/>
        </a:prstGeom>
        <a:solidFill>
          <a:schemeClr val="accent2">
            <a:hueOff val="4159108"/>
            <a:satOff val="23669"/>
            <a:lumOff val="732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Suku Sasak suka minum kopi</a:t>
          </a:r>
        </a:p>
      </dsp:txBody>
      <dsp:txXfrm>
        <a:off x="33926" y="3137966"/>
        <a:ext cx="4427948" cy="627128"/>
      </dsp:txXfrm>
    </dsp:sp>
    <dsp:sp modelId="{155134E1-031E-F64E-A54E-64DE5281BB9B}">
      <dsp:nvSpPr>
        <dsp:cNvPr id="0" name=""/>
        <dsp:cNvSpPr/>
      </dsp:nvSpPr>
      <dsp:spPr>
        <a:xfrm>
          <a:off x="0" y="3850860"/>
          <a:ext cx="4495800" cy="694980"/>
        </a:xfrm>
        <a:prstGeom prst="roundRect">
          <a:avLst/>
        </a:prstGeom>
        <a:solidFill>
          <a:schemeClr val="accent2">
            <a:hueOff val="5198884"/>
            <a:satOff val="29587"/>
            <a:lumOff val="915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Cina pelit</a:t>
          </a:r>
        </a:p>
      </dsp:txBody>
      <dsp:txXfrm>
        <a:off x="33926" y="3884786"/>
        <a:ext cx="4427948" cy="627128"/>
      </dsp:txXfrm>
    </dsp:sp>
    <dsp:sp modelId="{F2452C33-3E54-F24D-8629-813D2D5E6667}">
      <dsp:nvSpPr>
        <dsp:cNvPr id="0" name=""/>
        <dsp:cNvSpPr/>
      </dsp:nvSpPr>
      <dsp:spPr>
        <a:xfrm>
          <a:off x="0" y="4597680"/>
          <a:ext cx="4495800" cy="694980"/>
        </a:xfrm>
        <a:prstGeom prst="roundRect">
          <a:avLst/>
        </a:prstGeom>
        <a:solidFill>
          <a:schemeClr val="accent2">
            <a:hueOff val="6238661"/>
            <a:satOff val="35504"/>
            <a:lumOff val="1098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Orang Barat kurang sopan</a:t>
          </a:r>
        </a:p>
      </dsp:txBody>
      <dsp:txXfrm>
        <a:off x="33926" y="4631606"/>
        <a:ext cx="4427948" cy="62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59A7F-CA52-8F4D-BA5E-518A107F99B4}">
      <dsp:nvSpPr>
        <dsp:cNvPr id="0" name=""/>
        <dsp:cNvSpPr/>
      </dsp:nvSpPr>
      <dsp:spPr>
        <a:xfrm>
          <a:off x="0" y="138607"/>
          <a:ext cx="4495800" cy="2528662"/>
        </a:xfrm>
        <a:prstGeom prst="round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Overgeneralisasi dan prasangka budaya yang sering kali menghambat komunikasi dan dapat menimbulkan ketersinggungan.</a:t>
          </a:r>
        </a:p>
      </dsp:txBody>
      <dsp:txXfrm>
        <a:off x="123439" y="262046"/>
        <a:ext cx="4248922" cy="2281784"/>
      </dsp:txXfrm>
    </dsp:sp>
    <dsp:sp modelId="{93FBFF07-908F-E34F-97C2-90E407EE3BF8}">
      <dsp:nvSpPr>
        <dsp:cNvPr id="0" name=""/>
        <dsp:cNvSpPr/>
      </dsp:nvSpPr>
      <dsp:spPr>
        <a:xfrm>
          <a:off x="0" y="2742150"/>
          <a:ext cx="4495800" cy="2528662"/>
        </a:xfrm>
        <a:prstGeom prst="roundRect">
          <a:avLst/>
        </a:prstGeom>
        <a:solidFill>
          <a:schemeClr val="accent2">
            <a:hueOff val="6238661"/>
            <a:satOff val="35504"/>
            <a:lumOff val="1098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Stereotip adalah sebuah pandangan atau cara pandang terhadap suatu kelompok sosial dimana cara pandang tersebut lalu digunakan pada anggota kelompok tersebut.</a:t>
          </a:r>
        </a:p>
      </dsp:txBody>
      <dsp:txXfrm>
        <a:off x="123439" y="2865589"/>
        <a:ext cx="4248922" cy="22817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540DF-0774-A64B-8EAD-E68720FF8BE0}">
      <dsp:nvSpPr>
        <dsp:cNvPr id="0" name=""/>
        <dsp:cNvSpPr/>
      </dsp:nvSpPr>
      <dsp:spPr>
        <a:xfrm>
          <a:off x="0" y="4071538"/>
          <a:ext cx="4691063" cy="1336369"/>
        </a:xfrm>
        <a:prstGeom prst="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t>hipotesis pencerminan (Tuchmann)</a:t>
          </a:r>
          <a:endParaRPr lang="en-US" sz="2000" kern="1200"/>
        </a:p>
      </dsp:txBody>
      <dsp:txXfrm>
        <a:off x="0" y="4071538"/>
        <a:ext cx="4691063" cy="721639"/>
      </dsp:txXfrm>
    </dsp:sp>
    <dsp:sp modelId="{1237C0C8-EF52-7A44-AD7D-8E7955448955}">
      <dsp:nvSpPr>
        <dsp:cNvPr id="0" name=""/>
        <dsp:cNvSpPr/>
      </dsp:nvSpPr>
      <dsp:spPr>
        <a:xfrm>
          <a:off x="0" y="4765676"/>
          <a:ext cx="2345531" cy="616279"/>
        </a:xfrm>
        <a:prstGeom prst="rect">
          <a:avLst/>
        </a:prstGeom>
        <a:solidFill>
          <a:schemeClr val="accent2">
            <a:tint val="40000"/>
            <a:alpha val="90000"/>
            <a:hueOff val="0"/>
            <a:satOff val="0"/>
            <a:lumOff val="0"/>
            <a:alphaOff val="0"/>
          </a:schemeClr>
        </a:solidFill>
        <a:ln w="12700"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media </a:t>
          </a:r>
          <a:r>
            <a:rPr lang="en-US" sz="1100" b="1" kern="1200" dirty="0" err="1"/>
            <a:t>massa</a:t>
          </a:r>
          <a:r>
            <a:rPr lang="en-US" sz="1100" b="1" kern="1200" dirty="0"/>
            <a:t> </a:t>
          </a:r>
          <a:r>
            <a:rPr lang="en-US" sz="1100" b="1" kern="1200" dirty="0" err="1"/>
            <a:t>mencerminkan</a:t>
          </a:r>
          <a:r>
            <a:rPr lang="en-US" sz="1100" b="1" kern="1200" dirty="0"/>
            <a:t> </a:t>
          </a:r>
          <a:r>
            <a:rPr lang="en-US" sz="1100" b="1" kern="1200" dirty="0" err="1"/>
            <a:t>nilai-nilai</a:t>
          </a:r>
          <a:r>
            <a:rPr lang="en-US" sz="1100" b="1" kern="1200" dirty="0"/>
            <a:t> </a:t>
          </a:r>
          <a:r>
            <a:rPr lang="en-US" sz="1100" b="1" kern="1200" dirty="0" err="1"/>
            <a:t>sosial</a:t>
          </a:r>
          <a:r>
            <a:rPr lang="en-US" sz="1100" b="1" kern="1200" dirty="0"/>
            <a:t> yang </a:t>
          </a:r>
          <a:r>
            <a:rPr lang="en-US" sz="1100" b="1" kern="1200" dirty="0" err="1"/>
            <a:t>dominan</a:t>
          </a:r>
          <a:r>
            <a:rPr lang="en-US" sz="1100" b="1" kern="1200" dirty="0"/>
            <a:t> di </a:t>
          </a:r>
          <a:r>
            <a:rPr lang="en-US" sz="1100" b="1" kern="1200" dirty="0" err="1"/>
            <a:t>masyarakat</a:t>
          </a:r>
          <a:r>
            <a:rPr lang="en-US" sz="1100" b="1" kern="1200" dirty="0"/>
            <a:t>. </a:t>
          </a:r>
          <a:r>
            <a:rPr lang="en-US" sz="1100" b="1" kern="1200" dirty="0" err="1"/>
            <a:t>misalnya</a:t>
          </a:r>
          <a:r>
            <a:rPr lang="en-US" sz="1100" b="1" kern="1200" dirty="0"/>
            <a:t> </a:t>
          </a:r>
          <a:r>
            <a:rPr lang="en-US" sz="1100" b="1" kern="1200" dirty="0" err="1"/>
            <a:t>bagaimana</a:t>
          </a:r>
          <a:r>
            <a:rPr lang="en-US" sz="1100" b="1" kern="1200" dirty="0"/>
            <a:t> </a:t>
          </a:r>
          <a:r>
            <a:rPr lang="en-US" sz="1100" b="1" kern="1200" dirty="0" err="1"/>
            <a:t>perempuan</a:t>
          </a:r>
          <a:r>
            <a:rPr lang="en-US" sz="1100" b="1" kern="1200" dirty="0"/>
            <a:t> </a:t>
          </a:r>
          <a:r>
            <a:rPr lang="en-US" sz="1100" b="1" kern="1200" dirty="0" err="1"/>
            <a:t>harus</a:t>
          </a:r>
          <a:r>
            <a:rPr lang="en-US" sz="1100" b="1" kern="1200" dirty="0"/>
            <a:t> </a:t>
          </a:r>
          <a:r>
            <a:rPr lang="en-US" sz="1100" b="1" kern="1200" dirty="0" err="1"/>
            <a:t>tunduk</a:t>
          </a:r>
          <a:r>
            <a:rPr lang="en-US" sz="1100" b="1" kern="1200" dirty="0"/>
            <a:t> </a:t>
          </a:r>
        </a:p>
      </dsp:txBody>
      <dsp:txXfrm>
        <a:off x="0" y="4765676"/>
        <a:ext cx="2345531" cy="616279"/>
      </dsp:txXfrm>
    </dsp:sp>
    <dsp:sp modelId="{28085D78-69EF-4B4D-A534-665CE825BD6D}">
      <dsp:nvSpPr>
        <dsp:cNvPr id="0" name=""/>
        <dsp:cNvSpPr/>
      </dsp:nvSpPr>
      <dsp:spPr>
        <a:xfrm>
          <a:off x="2345531" y="4766451"/>
          <a:ext cx="2345531" cy="614730"/>
        </a:xfrm>
        <a:prstGeom prst="rect">
          <a:avLst/>
        </a:prstGeom>
        <a:solidFill>
          <a:schemeClr val="accent2">
            <a:tint val="40000"/>
            <a:alpha val="90000"/>
            <a:hueOff val="6210984"/>
            <a:satOff val="27072"/>
            <a:lumOff val="2943"/>
            <a:alphaOff val="0"/>
          </a:schemeClr>
        </a:solidFill>
        <a:ln w="12700" cap="flat" cmpd="sng" algn="in">
          <a:solidFill>
            <a:schemeClr val="accent2">
              <a:tint val="40000"/>
              <a:alpha val="90000"/>
              <a:hueOff val="6210984"/>
              <a:satOff val="27072"/>
              <a:lumOff val="29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b="1" kern="1200"/>
            <a:t> </a:t>
          </a:r>
          <a:r>
            <a:rPr lang="en-US" sz="1100" b="1" kern="1200" dirty="0"/>
            <a:t>dan </a:t>
          </a:r>
          <a:r>
            <a:rPr lang="en-US" sz="1100" b="1" kern="1200" dirty="0" err="1"/>
            <a:t>menyenangkan</a:t>
          </a:r>
          <a:r>
            <a:rPr lang="en-US" sz="1100" b="1" kern="1200" dirty="0"/>
            <a:t> </a:t>
          </a:r>
          <a:r>
            <a:rPr lang="en-US" sz="1100" b="1" kern="1200" dirty="0" err="1"/>
            <a:t>laki-laki</a:t>
          </a:r>
          <a:r>
            <a:rPr lang="en-US" sz="1100" b="1" kern="1200" dirty="0"/>
            <a:t>, </a:t>
          </a:r>
          <a:r>
            <a:rPr lang="en-US" sz="1100" b="1" kern="1200" dirty="0" err="1"/>
            <a:t>sekaligus</a:t>
          </a:r>
          <a:r>
            <a:rPr lang="en-US" sz="1100" b="1" kern="1200" dirty="0"/>
            <a:t> </a:t>
          </a:r>
          <a:r>
            <a:rPr lang="en-US" sz="1100" b="1" kern="1200" dirty="0" err="1"/>
            <a:t>bersaing</a:t>
          </a:r>
          <a:r>
            <a:rPr lang="en-US" sz="1100" b="1" kern="1200" dirty="0"/>
            <a:t> </a:t>
          </a:r>
          <a:r>
            <a:rPr lang="en-US" sz="1100" b="1" kern="1200" dirty="0" err="1"/>
            <a:t>dengan</a:t>
          </a:r>
          <a:r>
            <a:rPr lang="en-US" sz="1100" b="1" kern="1200" dirty="0"/>
            <a:t> </a:t>
          </a:r>
          <a:r>
            <a:rPr lang="en-US" sz="1100" b="1" kern="1200" dirty="0" err="1"/>
            <a:t>perempuan</a:t>
          </a:r>
          <a:r>
            <a:rPr lang="en-US" sz="1100" b="1" kern="1200" dirty="0"/>
            <a:t> lain.</a:t>
          </a:r>
        </a:p>
      </dsp:txBody>
      <dsp:txXfrm>
        <a:off x="2345531" y="4766451"/>
        <a:ext cx="2345531" cy="614730"/>
      </dsp:txXfrm>
    </dsp:sp>
    <dsp:sp modelId="{E5C3428A-E136-CE47-88B0-FEE826855773}">
      <dsp:nvSpPr>
        <dsp:cNvPr id="0" name=""/>
        <dsp:cNvSpPr/>
      </dsp:nvSpPr>
      <dsp:spPr>
        <a:xfrm rot="10800000">
          <a:off x="0" y="2036247"/>
          <a:ext cx="4691063" cy="2055337"/>
        </a:xfrm>
        <a:prstGeom prst="upArrowCallout">
          <a:avLst/>
        </a:prstGeom>
        <a:solidFill>
          <a:schemeClr val="accent2">
            <a:hueOff val="3119331"/>
            <a:satOff val="17752"/>
            <a:lumOff val="549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Menjadi hal yang lumrah, karena penegasan iklan.</a:t>
          </a:r>
        </a:p>
      </dsp:txBody>
      <dsp:txXfrm rot="10800000">
        <a:off x="0" y="2036247"/>
        <a:ext cx="4691063" cy="1335496"/>
      </dsp:txXfrm>
    </dsp:sp>
    <dsp:sp modelId="{D5EAF576-1E4C-DA46-B682-869476454ED1}">
      <dsp:nvSpPr>
        <dsp:cNvPr id="0" name=""/>
        <dsp:cNvSpPr/>
      </dsp:nvSpPr>
      <dsp:spPr>
        <a:xfrm rot="10800000">
          <a:off x="0" y="956"/>
          <a:ext cx="4691063" cy="2055337"/>
        </a:xfrm>
        <a:prstGeom prst="upArrowCallout">
          <a:avLst/>
        </a:prstGeom>
        <a:solidFill>
          <a:schemeClr val="accent2">
            <a:hueOff val="6238661"/>
            <a:satOff val="35504"/>
            <a:lumOff val="1098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t>CITRA PEREMPUAN : KECANTIKAN</a:t>
          </a:r>
          <a:endParaRPr lang="en-US" sz="2000" kern="1200"/>
        </a:p>
      </dsp:txBody>
      <dsp:txXfrm rot="10800000">
        <a:off x="0" y="956"/>
        <a:ext cx="4691063" cy="13354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58C5B-0A11-46E8-9AB8-08FE35C50635}">
      <dsp:nvSpPr>
        <dsp:cNvPr id="0" name=""/>
        <dsp:cNvSpPr/>
      </dsp:nvSpPr>
      <dsp:spPr>
        <a:xfrm>
          <a:off x="228382" y="1378762"/>
          <a:ext cx="604800" cy="6048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AB7E61-4354-464C-BF23-3CD84C174067}">
      <dsp:nvSpPr>
        <dsp:cNvPr id="0" name=""/>
        <dsp:cNvSpPr/>
      </dsp:nvSpPr>
      <dsp:spPr>
        <a:xfrm>
          <a:off x="355390" y="1505770"/>
          <a:ext cx="350784" cy="3507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551240D-D3D7-40FF-BD5B-711B532497BB}">
      <dsp:nvSpPr>
        <dsp:cNvPr id="0" name=""/>
        <dsp:cNvSpPr/>
      </dsp:nvSpPr>
      <dsp:spPr>
        <a:xfrm>
          <a:off x="962782" y="1378762"/>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err="1"/>
            <a:t>Aliran</a:t>
          </a:r>
          <a:r>
            <a:rPr lang="en-US" sz="1100" kern="1200" dirty="0"/>
            <a:t> </a:t>
          </a:r>
          <a:r>
            <a:rPr lang="en-US" sz="1100" kern="1200" dirty="0" err="1"/>
            <a:t>ini</a:t>
          </a:r>
          <a:r>
            <a:rPr lang="en-US" sz="1100" kern="1200" dirty="0"/>
            <a:t> </a:t>
          </a:r>
          <a:r>
            <a:rPr lang="en-US" sz="1100" kern="1200" dirty="0" err="1"/>
            <a:t>disebut</a:t>
          </a:r>
          <a:r>
            <a:rPr lang="en-US" sz="1100" kern="1200" dirty="0"/>
            <a:t> juga </a:t>
          </a:r>
          <a:r>
            <a:rPr lang="en-US" sz="1100" kern="1200" dirty="0" err="1"/>
            <a:t>konsekuensialis</a:t>
          </a:r>
          <a:r>
            <a:rPr lang="en-US" sz="1100" kern="1200" dirty="0"/>
            <a:t>, </a:t>
          </a:r>
          <a:r>
            <a:rPr lang="en-US" sz="1100" kern="1200" dirty="0" err="1"/>
            <a:t>yakni</a:t>
          </a:r>
          <a:r>
            <a:rPr lang="en-US" sz="1100" kern="1200" dirty="0"/>
            <a:t> </a:t>
          </a:r>
          <a:r>
            <a:rPr lang="en-US" sz="1100" kern="1200" dirty="0" err="1"/>
            <a:t>menekankan</a:t>
          </a:r>
          <a:r>
            <a:rPr lang="en-US" sz="1100" kern="1200" dirty="0"/>
            <a:t> pada </a:t>
          </a:r>
          <a:r>
            <a:rPr lang="en-US" sz="1100" kern="1200" dirty="0" err="1"/>
            <a:t>konsekuensi</a:t>
          </a:r>
          <a:r>
            <a:rPr lang="en-US" sz="1100" kern="1200" dirty="0"/>
            <a:t> </a:t>
          </a:r>
          <a:r>
            <a:rPr lang="en-US" sz="1100" kern="1200" dirty="0" err="1"/>
            <a:t>dari</a:t>
          </a:r>
          <a:r>
            <a:rPr lang="en-US" sz="1100" kern="1200" dirty="0"/>
            <a:t> </a:t>
          </a:r>
          <a:r>
            <a:rPr lang="en-US" sz="1100" kern="1200" dirty="0" err="1"/>
            <a:t>sebuah</a:t>
          </a:r>
          <a:r>
            <a:rPr lang="en-US" sz="1100" kern="1200" dirty="0"/>
            <a:t> </a:t>
          </a:r>
          <a:r>
            <a:rPr lang="en-US" sz="1100" kern="1200" dirty="0" err="1"/>
            <a:t>keputusan</a:t>
          </a:r>
          <a:r>
            <a:rPr lang="en-US" sz="1100" kern="1200" dirty="0"/>
            <a:t>. </a:t>
          </a:r>
          <a:r>
            <a:rPr lang="en-ID" sz="1100" kern="1200" dirty="0" err="1"/>
            <a:t>berasal</a:t>
          </a:r>
          <a:r>
            <a:rPr lang="en-ID" sz="1100" kern="1200" dirty="0"/>
            <a:t> </a:t>
          </a:r>
          <a:r>
            <a:rPr lang="en-ID" sz="1100" kern="1200" dirty="0" err="1"/>
            <a:t>dari</a:t>
          </a:r>
          <a:r>
            <a:rPr lang="en-ID" sz="1100" kern="1200" dirty="0"/>
            <a:t> </a:t>
          </a:r>
          <a:r>
            <a:rPr lang="en-ID" sz="1100" kern="1200" dirty="0" err="1"/>
            <a:t>bahas</a:t>
          </a:r>
          <a:r>
            <a:rPr lang="en-ID" sz="1100" kern="1200" dirty="0"/>
            <a:t> kata Yunani </a:t>
          </a:r>
          <a:r>
            <a:rPr lang="en-ID" sz="1100" i="1" kern="1200" dirty="0"/>
            <a:t>telos</a:t>
          </a:r>
          <a:r>
            <a:rPr lang="en-ID" sz="1100" kern="1200" dirty="0"/>
            <a:t> (</a:t>
          </a:r>
          <a:r>
            <a:rPr lang="el-GR" sz="1100" kern="1200" dirty="0"/>
            <a:t>τ?λος), </a:t>
          </a:r>
          <a:r>
            <a:rPr lang="en-ID" sz="1100" kern="1200" dirty="0"/>
            <a:t>yang </a:t>
          </a:r>
          <a:r>
            <a:rPr lang="en-ID" sz="1100" kern="1200" dirty="0" err="1"/>
            <a:t>berarti</a:t>
          </a:r>
          <a:r>
            <a:rPr lang="en-ID" sz="1100" kern="1200" dirty="0"/>
            <a:t> </a:t>
          </a:r>
          <a:r>
            <a:rPr lang="en-ID" sz="1100" kern="1200" dirty="0" err="1"/>
            <a:t>akhir</a:t>
          </a:r>
          <a:r>
            <a:rPr lang="en-ID" sz="1100" kern="1200" dirty="0"/>
            <a:t>, </a:t>
          </a:r>
          <a:r>
            <a:rPr lang="en-ID" sz="1100" kern="1200" dirty="0" err="1"/>
            <a:t>tujuan</a:t>
          </a:r>
          <a:r>
            <a:rPr lang="en-ID" sz="1100" kern="1200" dirty="0"/>
            <a:t>, </a:t>
          </a:r>
          <a:r>
            <a:rPr lang="en-ID" sz="1100" kern="1200" dirty="0" err="1"/>
            <a:t>maksud</a:t>
          </a:r>
          <a:r>
            <a:rPr lang="en-ID" sz="1100" kern="1200" dirty="0"/>
            <a:t>, dan</a:t>
          </a:r>
          <a:r>
            <a:rPr lang="en-ID" sz="1100" i="1" kern="1200" dirty="0"/>
            <a:t> logos</a:t>
          </a:r>
          <a:r>
            <a:rPr lang="en-ID" sz="1100" kern="1200" dirty="0"/>
            <a:t> (</a:t>
          </a:r>
          <a:r>
            <a:rPr lang="el-GR" sz="1100" kern="1200" dirty="0"/>
            <a:t>λ?γος), </a:t>
          </a:r>
          <a:r>
            <a:rPr lang="en-ID" sz="1100" kern="1200" dirty="0" err="1"/>
            <a:t>perkataan</a:t>
          </a:r>
          <a:r>
            <a:rPr lang="en-ID" sz="1100" kern="1200" dirty="0"/>
            <a:t>. </a:t>
          </a:r>
          <a:r>
            <a:rPr lang="en-ID" sz="1100" kern="1200" dirty="0" err="1"/>
            <a:t>Teleologi</a:t>
          </a:r>
          <a:r>
            <a:rPr lang="en-ID" sz="1100" kern="1200" dirty="0"/>
            <a:t> </a:t>
          </a:r>
          <a:r>
            <a:rPr lang="en-ID" sz="1100" kern="1200" dirty="0" err="1"/>
            <a:t>adalah</a:t>
          </a:r>
          <a:r>
            <a:rPr lang="en-ID" sz="1100" kern="1200" dirty="0"/>
            <a:t> </a:t>
          </a:r>
          <a:r>
            <a:rPr lang="en-ID" sz="1100" kern="1200" dirty="0" err="1"/>
            <a:t>ajaran</a:t>
          </a:r>
          <a:r>
            <a:rPr lang="en-ID" sz="1100" kern="1200" dirty="0"/>
            <a:t> yang </a:t>
          </a:r>
          <a:r>
            <a:rPr lang="en-ID" sz="1100" kern="1200" dirty="0" err="1"/>
            <a:t>menerangkan</a:t>
          </a:r>
          <a:r>
            <a:rPr lang="en-ID" sz="1100" kern="1200" dirty="0"/>
            <a:t> </a:t>
          </a:r>
          <a:r>
            <a:rPr lang="en-ID" sz="1100" kern="1200" dirty="0" err="1"/>
            <a:t>segala</a:t>
          </a:r>
          <a:r>
            <a:rPr lang="en-ID" sz="1100" kern="1200" dirty="0"/>
            <a:t> </a:t>
          </a:r>
          <a:r>
            <a:rPr lang="en-ID" sz="1100" kern="1200" dirty="0" err="1"/>
            <a:t>sesuatu</a:t>
          </a:r>
          <a:r>
            <a:rPr lang="en-ID" sz="1100" kern="1200" dirty="0"/>
            <a:t> dan </a:t>
          </a:r>
          <a:r>
            <a:rPr lang="en-ID" sz="1100" kern="1200" dirty="0" err="1"/>
            <a:t>segala</a:t>
          </a:r>
          <a:r>
            <a:rPr lang="en-ID" sz="1100" kern="1200" dirty="0"/>
            <a:t> </a:t>
          </a:r>
          <a:r>
            <a:rPr lang="en-ID" sz="1100" kern="1200" dirty="0" err="1"/>
            <a:t>kejadian</a:t>
          </a:r>
          <a:r>
            <a:rPr lang="en-ID" sz="1100" kern="1200" dirty="0"/>
            <a:t> </a:t>
          </a:r>
          <a:r>
            <a:rPr lang="en-ID" sz="1100" kern="1200" dirty="0" err="1"/>
            <a:t>menuju</a:t>
          </a:r>
          <a:r>
            <a:rPr lang="en-ID" sz="1100" kern="1200" dirty="0"/>
            <a:t> pada </a:t>
          </a:r>
          <a:r>
            <a:rPr lang="en-ID" sz="1100" kern="1200" dirty="0" err="1"/>
            <a:t>tujuan</a:t>
          </a:r>
          <a:r>
            <a:rPr lang="en-ID" sz="1100" kern="1200" dirty="0"/>
            <a:t> </a:t>
          </a:r>
          <a:r>
            <a:rPr lang="en-ID" sz="1100" kern="1200" dirty="0" err="1"/>
            <a:t>tertentu</a:t>
          </a:r>
          <a:r>
            <a:rPr lang="en-ID" sz="1100" kern="1200" dirty="0"/>
            <a:t>.</a:t>
          </a:r>
          <a:endParaRPr lang="en-US" sz="1100" kern="1200" dirty="0"/>
        </a:p>
      </dsp:txBody>
      <dsp:txXfrm>
        <a:off x="962782" y="1378762"/>
        <a:ext cx="1425599" cy="604800"/>
      </dsp:txXfrm>
    </dsp:sp>
    <dsp:sp modelId="{5E2049EB-66EB-4B78-B162-295B3BA5DFE0}">
      <dsp:nvSpPr>
        <dsp:cNvPr id="0" name=""/>
        <dsp:cNvSpPr/>
      </dsp:nvSpPr>
      <dsp:spPr>
        <a:xfrm>
          <a:off x="2636782" y="1378762"/>
          <a:ext cx="604800" cy="6048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B2B63-9BED-4970-91DF-03F433BB2135}">
      <dsp:nvSpPr>
        <dsp:cNvPr id="0" name=""/>
        <dsp:cNvSpPr/>
      </dsp:nvSpPr>
      <dsp:spPr>
        <a:xfrm>
          <a:off x="2763790" y="1505770"/>
          <a:ext cx="350784" cy="3507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8517475-4F27-47FC-AFFF-09BB177C351C}">
      <dsp:nvSpPr>
        <dsp:cNvPr id="0" name=""/>
        <dsp:cNvSpPr/>
      </dsp:nvSpPr>
      <dsp:spPr>
        <a:xfrm>
          <a:off x="3371182" y="1378762"/>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ID" sz="1100" kern="1200"/>
            <a:t>Teleologi mengerti benar mana yang benar dan mana yang salah, tetapi itu bukan ukuran yang terakhir. Yang lebih penting adalah tujuan dan akibat. Walaupun sebuah tindakan dinilai salah menurut hukum, tetapi jika itu bertujuan dan berakibat baik, maka tindakan itu dinilai baik</a:t>
          </a:r>
          <a:endParaRPr lang="en-US" sz="1100" kern="1200"/>
        </a:p>
      </dsp:txBody>
      <dsp:txXfrm>
        <a:off x="3371182" y="1378762"/>
        <a:ext cx="1425599" cy="604800"/>
      </dsp:txXfrm>
    </dsp:sp>
    <dsp:sp modelId="{15F94A01-4B87-46D1-A34E-514B93FCA08D}">
      <dsp:nvSpPr>
        <dsp:cNvPr id="0" name=""/>
        <dsp:cNvSpPr/>
      </dsp:nvSpPr>
      <dsp:spPr>
        <a:xfrm>
          <a:off x="5045182" y="1378762"/>
          <a:ext cx="604800" cy="6048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28E200-C14D-43CE-84D3-40210B69187C}">
      <dsp:nvSpPr>
        <dsp:cNvPr id="0" name=""/>
        <dsp:cNvSpPr/>
      </dsp:nvSpPr>
      <dsp:spPr>
        <a:xfrm>
          <a:off x="5172190" y="1505770"/>
          <a:ext cx="350784" cy="3507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96BA8C2-5CD0-4E65-8DC4-95AF12D2B1D2}">
      <dsp:nvSpPr>
        <dsp:cNvPr id="0" name=""/>
        <dsp:cNvSpPr/>
      </dsp:nvSpPr>
      <dsp:spPr>
        <a:xfrm>
          <a:off x="5779582" y="1378762"/>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ID" sz="1100" kern="1200"/>
            <a:t>Contoh : Seorang anak mencuri untuk membeli obat ibunya yang sedang sakit. Tindakan ini baik untuk moral dan kemanusiaan tetapi dari aspek hukum tindakan ini melanggar hukum sehingga etika teleologi lebih bersifat situasional, karena tujuan dan akibatnya suatu tindakan bisa sangat bergantung pada situasi khusus tertentu.</a:t>
          </a:r>
          <a:endParaRPr lang="en-US" sz="1100" kern="1200"/>
        </a:p>
      </dsp:txBody>
      <dsp:txXfrm>
        <a:off x="5779582" y="1378762"/>
        <a:ext cx="1425599" cy="60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264402BB-AD35-4482-B8A9-0DFDB5C5D156}" type="datetime12">
              <a:rPr lang="en-US" smtClean="0"/>
              <a:pPr/>
              <a:t>5:40 PM</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E759DC7F-3B61-4F32-BB38-23B06DA10EE8}" type="slidenum">
              <a:rPr lang="en-US" smtClean="0"/>
              <a:pPr/>
              <a:t>‹#›</a:t>
            </a:fld>
            <a:endParaRPr lang="en-US"/>
          </a:p>
        </p:txBody>
      </p:sp>
    </p:spTree>
    <p:extLst>
      <p:ext uri="{BB962C8B-B14F-4D97-AF65-F5344CB8AC3E}">
        <p14:creationId xmlns:p14="http://schemas.microsoft.com/office/powerpoint/2010/main" val="120092334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21F3E1DD-7F08-4FD9-AF1E-BD545F5ECB05}" type="datetime12">
              <a:rPr lang="en-US" smtClean="0"/>
              <a:pPr/>
              <a:t>5:40 PM</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9CBDDE6-38E1-4A05-867F-62B5870D118F}" type="slidenum">
              <a:rPr lang="en-US" smtClean="0"/>
              <a:pPr/>
              <a:t>‹#›</a:t>
            </a:fld>
            <a:endParaRPr lang="en-US"/>
          </a:p>
        </p:txBody>
      </p:sp>
    </p:spTree>
    <p:extLst>
      <p:ext uri="{BB962C8B-B14F-4D97-AF65-F5344CB8AC3E}">
        <p14:creationId xmlns:p14="http://schemas.microsoft.com/office/powerpoint/2010/main" val="166902476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66AFF0A3-E7E3-4340-A628-817F0C5A84D5}" type="datetimeFigureOut">
              <a:rPr lang="en-US" smtClean="0"/>
              <a:pPr/>
              <a:t>1/5/2023</a:t>
            </a:fld>
            <a:endParaRPr lang="en-US"/>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FB3A0651-D660-492C-81D5-FDA055460FF5}" type="slidenum">
              <a:rPr lang="en-US" smtClean="0"/>
              <a:pPr/>
              <a:t>‹#›</a:t>
            </a:fld>
            <a:endParaRPr lang="en-US"/>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5220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FF0A3-E7E3-4340-A628-817F0C5A84D5}" type="datetimeFigureOut">
              <a:rPr lang="en-US" smtClean="0"/>
              <a:pPr/>
              <a:t>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4113080475"/>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FF0A3-E7E3-4340-A628-817F0C5A84D5}" type="datetimeFigureOut">
              <a:rPr lang="en-US" smtClean="0"/>
              <a:pPr/>
              <a:t>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1029221490"/>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FF0A3-E7E3-4340-A628-817F0C5A84D5}" type="datetimeFigureOut">
              <a:rPr lang="en-US" smtClean="0"/>
              <a:pPr/>
              <a:t>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3317453277"/>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66AFF0A3-E7E3-4340-A628-817F0C5A84D5}" type="datetimeFigureOut">
              <a:rPr lang="en-US" smtClean="0"/>
              <a:pPr/>
              <a:t>1/5/2023</a:t>
            </a:fld>
            <a:endParaRPr lang="en-US"/>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FB3A0651-D660-492C-81D5-FDA055460FF5}" type="slidenum">
              <a:rPr lang="en-US" smtClean="0"/>
              <a:pPr/>
              <a:t>‹#›</a:t>
            </a:fld>
            <a:endParaRPr lang="en-US"/>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05706380"/>
      </p:ext>
    </p:extLst>
  </p:cSld>
  <p:clrMapOvr>
    <a:overrideClrMapping bg1="dk1" tx1="lt1" bg2="dk2" tx2="lt2" accent1="accent1" accent2="accent2" accent3="accent3" accent4="accent4" accent5="accent5" accent6="accent6" hlink="hlink" folHlink="folHlink"/>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AFF0A3-E7E3-4340-A628-817F0C5A84D5}" type="datetimeFigureOut">
              <a:rPr lang="en-US" smtClean="0"/>
              <a:pPr/>
              <a:t>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2446455988"/>
      </p:ext>
    </p:extLst>
  </p:cSld>
  <p:clrMapOvr>
    <a:masterClrMapping/>
  </p:clrMapOvr>
  <p:transition spd="slow">
    <p:cover/>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AFF0A3-E7E3-4340-A628-817F0C5A84D5}" type="datetimeFigureOut">
              <a:rPr lang="en-US" smtClean="0"/>
              <a:pPr/>
              <a:t>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863008802"/>
      </p:ext>
    </p:extLst>
  </p:cSld>
  <p:clrMapOvr>
    <a:masterClrMapping/>
  </p:clrMapOvr>
  <p:transition spd="slow">
    <p:cover/>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AFF0A3-E7E3-4340-A628-817F0C5A84D5}" type="datetimeFigureOut">
              <a:rPr lang="en-US" smtClean="0"/>
              <a:pPr/>
              <a:t>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2980711590"/>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FF0A3-E7E3-4340-A628-817F0C5A84D5}" type="datetimeFigureOut">
              <a:rPr lang="en-US" smtClean="0"/>
              <a:pPr/>
              <a:t>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3A0651-D660-492C-81D5-FDA055460FF5}" type="slidenum">
              <a:rPr lang="en-US" smtClean="0"/>
              <a:pPr/>
              <a:t>‹#›</a:t>
            </a:fld>
            <a:endParaRPr lang="en-US"/>
          </a:p>
        </p:txBody>
      </p:sp>
    </p:spTree>
    <p:extLst>
      <p:ext uri="{BB962C8B-B14F-4D97-AF65-F5344CB8AC3E}">
        <p14:creationId xmlns:p14="http://schemas.microsoft.com/office/powerpoint/2010/main" val="1113835238"/>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3789" y="6375679"/>
            <a:ext cx="925016" cy="348462"/>
          </a:xfrm>
        </p:spPr>
        <p:txBody>
          <a:bodyPr/>
          <a:lstStyle/>
          <a:p>
            <a:fld id="{66AFF0A3-E7E3-4340-A628-817F0C5A84D5}" type="datetimeFigureOut">
              <a:rPr lang="en-US" smtClean="0"/>
              <a:pPr/>
              <a:t>1/5/2023</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68261" y="6375679"/>
            <a:ext cx="924342" cy="345796"/>
          </a:xfrm>
        </p:spPr>
        <p:txBody>
          <a:bodyPr/>
          <a:lstStyle/>
          <a:p>
            <a:fld id="{FB3A0651-D660-492C-81D5-FDA055460FF5}" type="slidenum">
              <a:rPr lang="en-US" smtClean="0"/>
              <a:pPr/>
              <a:t>‹#›</a:t>
            </a:fld>
            <a:endParaRPr lang="en-US"/>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4948123"/>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6375679"/>
            <a:ext cx="924342" cy="348462"/>
          </a:xfrm>
        </p:spPr>
        <p:txBody>
          <a:bodyPr/>
          <a:lstStyle/>
          <a:p>
            <a:fld id="{66AFF0A3-E7E3-4340-A628-817F0C5A84D5}" type="datetimeFigureOut">
              <a:rPr lang="en-US" smtClean="0"/>
              <a:pPr/>
              <a:t>1/5/2023</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56153" y="6375679"/>
            <a:ext cx="947460" cy="345796"/>
          </a:xfrm>
        </p:spPr>
        <p:txBody>
          <a:bodyPr/>
          <a:lstStyle/>
          <a:p>
            <a:fld id="{FB3A0651-D660-492C-81D5-FDA055460FF5}" type="slidenum">
              <a:rPr lang="en-US" smtClean="0"/>
              <a:pPr/>
              <a:t>‹#›</a:t>
            </a:fld>
            <a:endParaRPr lang="en-US"/>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6778241"/>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66AFF0A3-E7E3-4340-A628-817F0C5A84D5}" type="datetimeFigureOut">
              <a:rPr lang="en-US" smtClean="0"/>
              <a:pPr/>
              <a:t>1/5/2023</a:t>
            </a:fld>
            <a:endParaRPr lang="en-US"/>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FB3A0651-D660-492C-81D5-FDA055460FF5}" type="slidenum">
              <a:rPr lang="en-US" smtClean="0"/>
              <a:pPr/>
              <a:t>‹#›</a:t>
            </a:fld>
            <a:endParaRPr lang="en-US"/>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18663679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cover/>
  </p:transition>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94">
          <p15:clr>
            <a:srgbClr val="F26B43"/>
          </p15:clr>
        </p15:guide>
        <p15:guide id="1" pos="792">
          <p15:clr>
            <a:srgbClr val="F26B43"/>
          </p15:clr>
        </p15:guide>
        <p15:guide id="2" pos="7200">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4FFECA-0832-4FE3-B587-054A0F2D8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185192" y="864911"/>
            <a:ext cx="6773613" cy="3467282"/>
          </a:xfrm>
        </p:spPr>
        <p:txBody>
          <a:bodyPr anchor="b">
            <a:normAutofit/>
          </a:bodyPr>
          <a:lstStyle/>
          <a:p>
            <a:r>
              <a:rPr lang="en-US" sz="6000" b="1" dirty="0" err="1">
                <a:latin typeface="Desdemona" pitchFamily="82" charset="77"/>
                <a:ea typeface="Dry Brush" panose="020B0604020202020204" pitchFamily="34" charset="-128"/>
                <a:cs typeface="Dry Brush" panose="020B0604020202020204" pitchFamily="34" charset="-128"/>
              </a:rPr>
              <a:t>STEREOTIPe</a:t>
            </a:r>
            <a:r>
              <a:rPr lang="en-US" sz="6000" b="1" dirty="0">
                <a:latin typeface="Desdemona" pitchFamily="82" charset="77"/>
                <a:ea typeface="Dry Brush" panose="020B0604020202020204" pitchFamily="34" charset="-128"/>
                <a:cs typeface="Dry Brush" panose="020B0604020202020204" pitchFamily="34" charset="-128"/>
              </a:rPr>
              <a:t> DALAM ETIKA DAN FILSAFAT KOMUNIKASI</a:t>
            </a:r>
          </a:p>
        </p:txBody>
      </p:sp>
      <p:sp>
        <p:nvSpPr>
          <p:cNvPr id="13" name="Freeform: Shape 12">
            <a:extLst>
              <a:ext uri="{FF2B5EF4-FFF2-40B4-BE49-F238E27FC236}">
                <a16:creationId xmlns:a16="http://schemas.microsoft.com/office/drawing/2014/main" id="{C65858E6-5C0F-4AAE-A1AC-29BA07FFE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70707"/>
            <a:ext cx="9144000" cy="1787292"/>
          </a:xfrm>
          <a:custGeom>
            <a:avLst/>
            <a:gdLst>
              <a:gd name="connsiteX0" fmla="*/ 619389 w 12192000"/>
              <a:gd name="connsiteY0" fmla="*/ 0 h 1787292"/>
              <a:gd name="connsiteX1" fmla="*/ 687652 w 12192000"/>
              <a:gd name="connsiteY1" fmla="*/ 3175 h 1787292"/>
              <a:gd name="connsiteX2" fmla="*/ 747977 w 12192000"/>
              <a:gd name="connsiteY2" fmla="*/ 9525 h 1787292"/>
              <a:gd name="connsiteX3" fmla="*/ 800364 w 12192000"/>
              <a:gd name="connsiteY3" fmla="*/ 20637 h 1787292"/>
              <a:gd name="connsiteX4" fmla="*/ 846402 w 12192000"/>
              <a:gd name="connsiteY4" fmla="*/ 36512 h 1787292"/>
              <a:gd name="connsiteX5" fmla="*/ 887677 w 12192000"/>
              <a:gd name="connsiteY5" fmla="*/ 52387 h 1787292"/>
              <a:gd name="connsiteX6" fmla="*/ 924189 w 12192000"/>
              <a:gd name="connsiteY6" fmla="*/ 68262 h 1787292"/>
              <a:gd name="connsiteX7" fmla="*/ 962289 w 12192000"/>
              <a:gd name="connsiteY7" fmla="*/ 87312 h 1787292"/>
              <a:gd name="connsiteX8" fmla="*/ 1000389 w 12192000"/>
              <a:gd name="connsiteY8" fmla="*/ 106362 h 1787292"/>
              <a:gd name="connsiteX9" fmla="*/ 1036902 w 12192000"/>
              <a:gd name="connsiteY9" fmla="*/ 125412 h 1787292"/>
              <a:gd name="connsiteX10" fmla="*/ 1078177 w 12192000"/>
              <a:gd name="connsiteY10" fmla="*/ 141287 h 1787292"/>
              <a:gd name="connsiteX11" fmla="*/ 1124214 w 12192000"/>
              <a:gd name="connsiteY11" fmla="*/ 155575 h 1787292"/>
              <a:gd name="connsiteX12" fmla="*/ 1176602 w 12192000"/>
              <a:gd name="connsiteY12" fmla="*/ 166687 h 1787292"/>
              <a:gd name="connsiteX13" fmla="*/ 1236927 w 12192000"/>
              <a:gd name="connsiteY13" fmla="*/ 174625 h 1787292"/>
              <a:gd name="connsiteX14" fmla="*/ 1305189 w 12192000"/>
              <a:gd name="connsiteY14" fmla="*/ 176212 h 1787292"/>
              <a:gd name="connsiteX15" fmla="*/ 1373452 w 12192000"/>
              <a:gd name="connsiteY15" fmla="*/ 174625 h 1787292"/>
              <a:gd name="connsiteX16" fmla="*/ 1433777 w 12192000"/>
              <a:gd name="connsiteY16" fmla="*/ 166687 h 1787292"/>
              <a:gd name="connsiteX17" fmla="*/ 1486164 w 12192000"/>
              <a:gd name="connsiteY17" fmla="*/ 155575 h 1787292"/>
              <a:gd name="connsiteX18" fmla="*/ 1532202 w 12192000"/>
              <a:gd name="connsiteY18" fmla="*/ 141287 h 1787292"/>
              <a:gd name="connsiteX19" fmla="*/ 1573477 w 12192000"/>
              <a:gd name="connsiteY19" fmla="*/ 125412 h 1787292"/>
              <a:gd name="connsiteX20" fmla="*/ 1609989 w 12192000"/>
              <a:gd name="connsiteY20" fmla="*/ 106362 h 1787292"/>
              <a:gd name="connsiteX21" fmla="*/ 1648089 w 12192000"/>
              <a:gd name="connsiteY21" fmla="*/ 87312 h 1787292"/>
              <a:gd name="connsiteX22" fmla="*/ 1686189 w 12192000"/>
              <a:gd name="connsiteY22" fmla="*/ 68262 h 1787292"/>
              <a:gd name="connsiteX23" fmla="*/ 1722702 w 12192000"/>
              <a:gd name="connsiteY23" fmla="*/ 52387 h 1787292"/>
              <a:gd name="connsiteX24" fmla="*/ 1763977 w 12192000"/>
              <a:gd name="connsiteY24" fmla="*/ 36512 h 1787292"/>
              <a:gd name="connsiteX25" fmla="*/ 1810014 w 12192000"/>
              <a:gd name="connsiteY25" fmla="*/ 20637 h 1787292"/>
              <a:gd name="connsiteX26" fmla="*/ 1862402 w 12192000"/>
              <a:gd name="connsiteY26" fmla="*/ 9525 h 1787292"/>
              <a:gd name="connsiteX27" fmla="*/ 1922727 w 12192000"/>
              <a:gd name="connsiteY27" fmla="*/ 3175 h 1787292"/>
              <a:gd name="connsiteX28" fmla="*/ 1990989 w 12192000"/>
              <a:gd name="connsiteY28" fmla="*/ 0 h 1787292"/>
              <a:gd name="connsiteX29" fmla="*/ 2059252 w 12192000"/>
              <a:gd name="connsiteY29" fmla="*/ 3175 h 1787292"/>
              <a:gd name="connsiteX30" fmla="*/ 2119577 w 12192000"/>
              <a:gd name="connsiteY30" fmla="*/ 9525 h 1787292"/>
              <a:gd name="connsiteX31" fmla="*/ 2171964 w 12192000"/>
              <a:gd name="connsiteY31" fmla="*/ 20637 h 1787292"/>
              <a:gd name="connsiteX32" fmla="*/ 2218002 w 12192000"/>
              <a:gd name="connsiteY32" fmla="*/ 36512 h 1787292"/>
              <a:gd name="connsiteX33" fmla="*/ 2259277 w 12192000"/>
              <a:gd name="connsiteY33" fmla="*/ 52387 h 1787292"/>
              <a:gd name="connsiteX34" fmla="*/ 2295789 w 12192000"/>
              <a:gd name="connsiteY34" fmla="*/ 68262 h 1787292"/>
              <a:gd name="connsiteX35" fmla="*/ 2333889 w 12192000"/>
              <a:gd name="connsiteY35" fmla="*/ 87312 h 1787292"/>
              <a:gd name="connsiteX36" fmla="*/ 2371989 w 12192000"/>
              <a:gd name="connsiteY36" fmla="*/ 106362 h 1787292"/>
              <a:gd name="connsiteX37" fmla="*/ 2408502 w 12192000"/>
              <a:gd name="connsiteY37" fmla="*/ 125412 h 1787292"/>
              <a:gd name="connsiteX38" fmla="*/ 2449777 w 12192000"/>
              <a:gd name="connsiteY38" fmla="*/ 141287 h 1787292"/>
              <a:gd name="connsiteX39" fmla="*/ 2495814 w 12192000"/>
              <a:gd name="connsiteY39" fmla="*/ 155575 h 1787292"/>
              <a:gd name="connsiteX40" fmla="*/ 2548202 w 12192000"/>
              <a:gd name="connsiteY40" fmla="*/ 166687 h 1787292"/>
              <a:gd name="connsiteX41" fmla="*/ 2608527 w 12192000"/>
              <a:gd name="connsiteY41" fmla="*/ 174625 h 1787292"/>
              <a:gd name="connsiteX42" fmla="*/ 2676789 w 12192000"/>
              <a:gd name="connsiteY42" fmla="*/ 176212 h 1787292"/>
              <a:gd name="connsiteX43" fmla="*/ 2745052 w 12192000"/>
              <a:gd name="connsiteY43" fmla="*/ 174625 h 1787292"/>
              <a:gd name="connsiteX44" fmla="*/ 2805377 w 12192000"/>
              <a:gd name="connsiteY44" fmla="*/ 166687 h 1787292"/>
              <a:gd name="connsiteX45" fmla="*/ 2857764 w 12192000"/>
              <a:gd name="connsiteY45" fmla="*/ 155575 h 1787292"/>
              <a:gd name="connsiteX46" fmla="*/ 2903802 w 12192000"/>
              <a:gd name="connsiteY46" fmla="*/ 141287 h 1787292"/>
              <a:gd name="connsiteX47" fmla="*/ 2945077 w 12192000"/>
              <a:gd name="connsiteY47" fmla="*/ 125412 h 1787292"/>
              <a:gd name="connsiteX48" fmla="*/ 2981589 w 12192000"/>
              <a:gd name="connsiteY48" fmla="*/ 106362 h 1787292"/>
              <a:gd name="connsiteX49" fmla="*/ 3019689 w 12192000"/>
              <a:gd name="connsiteY49" fmla="*/ 87312 h 1787292"/>
              <a:gd name="connsiteX50" fmla="*/ 3057789 w 12192000"/>
              <a:gd name="connsiteY50" fmla="*/ 68262 h 1787292"/>
              <a:gd name="connsiteX51" fmla="*/ 3094302 w 12192000"/>
              <a:gd name="connsiteY51" fmla="*/ 52387 h 1787292"/>
              <a:gd name="connsiteX52" fmla="*/ 3135577 w 12192000"/>
              <a:gd name="connsiteY52" fmla="*/ 36512 h 1787292"/>
              <a:gd name="connsiteX53" fmla="*/ 3181614 w 12192000"/>
              <a:gd name="connsiteY53" fmla="*/ 20637 h 1787292"/>
              <a:gd name="connsiteX54" fmla="*/ 3234002 w 12192000"/>
              <a:gd name="connsiteY54" fmla="*/ 9525 h 1787292"/>
              <a:gd name="connsiteX55" fmla="*/ 3294327 w 12192000"/>
              <a:gd name="connsiteY55" fmla="*/ 3175 h 1787292"/>
              <a:gd name="connsiteX56" fmla="*/ 3361002 w 12192000"/>
              <a:gd name="connsiteY56" fmla="*/ 0 h 1787292"/>
              <a:gd name="connsiteX57" fmla="*/ 3430852 w 12192000"/>
              <a:gd name="connsiteY57" fmla="*/ 3175 h 1787292"/>
              <a:gd name="connsiteX58" fmla="*/ 3491177 w 12192000"/>
              <a:gd name="connsiteY58" fmla="*/ 9525 h 1787292"/>
              <a:gd name="connsiteX59" fmla="*/ 3543564 w 12192000"/>
              <a:gd name="connsiteY59" fmla="*/ 20637 h 1787292"/>
              <a:gd name="connsiteX60" fmla="*/ 3589602 w 12192000"/>
              <a:gd name="connsiteY60" fmla="*/ 36512 h 1787292"/>
              <a:gd name="connsiteX61" fmla="*/ 3630877 w 12192000"/>
              <a:gd name="connsiteY61" fmla="*/ 52387 h 1787292"/>
              <a:gd name="connsiteX62" fmla="*/ 3667389 w 12192000"/>
              <a:gd name="connsiteY62" fmla="*/ 68262 h 1787292"/>
              <a:gd name="connsiteX63" fmla="*/ 3705489 w 12192000"/>
              <a:gd name="connsiteY63" fmla="*/ 87312 h 1787292"/>
              <a:gd name="connsiteX64" fmla="*/ 3743589 w 12192000"/>
              <a:gd name="connsiteY64" fmla="*/ 106362 h 1787292"/>
              <a:gd name="connsiteX65" fmla="*/ 3780102 w 12192000"/>
              <a:gd name="connsiteY65" fmla="*/ 125412 h 1787292"/>
              <a:gd name="connsiteX66" fmla="*/ 3821377 w 12192000"/>
              <a:gd name="connsiteY66" fmla="*/ 141287 h 1787292"/>
              <a:gd name="connsiteX67" fmla="*/ 3867414 w 12192000"/>
              <a:gd name="connsiteY67" fmla="*/ 155575 h 1787292"/>
              <a:gd name="connsiteX68" fmla="*/ 3919802 w 12192000"/>
              <a:gd name="connsiteY68" fmla="*/ 166687 h 1787292"/>
              <a:gd name="connsiteX69" fmla="*/ 3980127 w 12192000"/>
              <a:gd name="connsiteY69" fmla="*/ 174625 h 1787292"/>
              <a:gd name="connsiteX70" fmla="*/ 4048389 w 12192000"/>
              <a:gd name="connsiteY70" fmla="*/ 176212 h 1787292"/>
              <a:gd name="connsiteX71" fmla="*/ 4116652 w 12192000"/>
              <a:gd name="connsiteY71" fmla="*/ 174625 h 1787292"/>
              <a:gd name="connsiteX72" fmla="*/ 4176977 w 12192000"/>
              <a:gd name="connsiteY72" fmla="*/ 166687 h 1787292"/>
              <a:gd name="connsiteX73" fmla="*/ 4229364 w 12192000"/>
              <a:gd name="connsiteY73" fmla="*/ 155575 h 1787292"/>
              <a:gd name="connsiteX74" fmla="*/ 4275402 w 12192000"/>
              <a:gd name="connsiteY74" fmla="*/ 141287 h 1787292"/>
              <a:gd name="connsiteX75" fmla="*/ 4316677 w 12192000"/>
              <a:gd name="connsiteY75" fmla="*/ 125412 h 1787292"/>
              <a:gd name="connsiteX76" fmla="*/ 4353189 w 12192000"/>
              <a:gd name="connsiteY76" fmla="*/ 106362 h 1787292"/>
              <a:gd name="connsiteX77" fmla="*/ 4429389 w 12192000"/>
              <a:gd name="connsiteY77" fmla="*/ 68262 h 1787292"/>
              <a:gd name="connsiteX78" fmla="*/ 4465902 w 12192000"/>
              <a:gd name="connsiteY78" fmla="*/ 52387 h 1787292"/>
              <a:gd name="connsiteX79" fmla="*/ 4507177 w 12192000"/>
              <a:gd name="connsiteY79" fmla="*/ 36512 h 1787292"/>
              <a:gd name="connsiteX80" fmla="*/ 4553214 w 12192000"/>
              <a:gd name="connsiteY80" fmla="*/ 20637 h 1787292"/>
              <a:gd name="connsiteX81" fmla="*/ 4605602 w 12192000"/>
              <a:gd name="connsiteY81" fmla="*/ 9525 h 1787292"/>
              <a:gd name="connsiteX82" fmla="*/ 4665928 w 12192000"/>
              <a:gd name="connsiteY82" fmla="*/ 3175 h 1787292"/>
              <a:gd name="connsiteX83" fmla="*/ 4734189 w 12192000"/>
              <a:gd name="connsiteY83" fmla="*/ 0 h 1787292"/>
              <a:gd name="connsiteX84" fmla="*/ 4802453 w 12192000"/>
              <a:gd name="connsiteY84" fmla="*/ 3175 h 1787292"/>
              <a:gd name="connsiteX85" fmla="*/ 4862777 w 12192000"/>
              <a:gd name="connsiteY85" fmla="*/ 9525 h 1787292"/>
              <a:gd name="connsiteX86" fmla="*/ 4915165 w 12192000"/>
              <a:gd name="connsiteY86" fmla="*/ 20637 h 1787292"/>
              <a:gd name="connsiteX87" fmla="*/ 4961201 w 12192000"/>
              <a:gd name="connsiteY87" fmla="*/ 36512 h 1787292"/>
              <a:gd name="connsiteX88" fmla="*/ 5002476 w 12192000"/>
              <a:gd name="connsiteY88" fmla="*/ 52387 h 1787292"/>
              <a:gd name="connsiteX89" fmla="*/ 5038989 w 12192000"/>
              <a:gd name="connsiteY89" fmla="*/ 68262 h 1787292"/>
              <a:gd name="connsiteX90" fmla="*/ 5077089 w 12192000"/>
              <a:gd name="connsiteY90" fmla="*/ 87312 h 1787292"/>
              <a:gd name="connsiteX91" fmla="*/ 5115189 w 12192000"/>
              <a:gd name="connsiteY91" fmla="*/ 106362 h 1787292"/>
              <a:gd name="connsiteX92" fmla="*/ 5151701 w 12192000"/>
              <a:gd name="connsiteY92" fmla="*/ 125412 h 1787292"/>
              <a:gd name="connsiteX93" fmla="*/ 5192976 w 12192000"/>
              <a:gd name="connsiteY93" fmla="*/ 141287 h 1787292"/>
              <a:gd name="connsiteX94" fmla="*/ 5239014 w 12192000"/>
              <a:gd name="connsiteY94" fmla="*/ 155575 h 1787292"/>
              <a:gd name="connsiteX95" fmla="*/ 5291401 w 12192000"/>
              <a:gd name="connsiteY95" fmla="*/ 166687 h 1787292"/>
              <a:gd name="connsiteX96" fmla="*/ 5351727 w 12192000"/>
              <a:gd name="connsiteY96" fmla="*/ 174625 h 1787292"/>
              <a:gd name="connsiteX97" fmla="*/ 5410199 w 12192000"/>
              <a:gd name="connsiteY97" fmla="*/ 175985 h 1787292"/>
              <a:gd name="connsiteX98" fmla="*/ 5468671 w 12192000"/>
              <a:gd name="connsiteY98" fmla="*/ 174625 h 1787292"/>
              <a:gd name="connsiteX99" fmla="*/ 5528996 w 12192000"/>
              <a:gd name="connsiteY99" fmla="*/ 166687 h 1787292"/>
              <a:gd name="connsiteX100" fmla="*/ 5581383 w 12192000"/>
              <a:gd name="connsiteY100" fmla="*/ 155575 h 1787292"/>
              <a:gd name="connsiteX101" fmla="*/ 5627421 w 12192000"/>
              <a:gd name="connsiteY101" fmla="*/ 141287 h 1787292"/>
              <a:gd name="connsiteX102" fmla="*/ 5668696 w 12192000"/>
              <a:gd name="connsiteY102" fmla="*/ 125412 h 1787292"/>
              <a:gd name="connsiteX103" fmla="*/ 5705209 w 12192000"/>
              <a:gd name="connsiteY103" fmla="*/ 106362 h 1787292"/>
              <a:gd name="connsiteX104" fmla="*/ 5743308 w 12192000"/>
              <a:gd name="connsiteY104" fmla="*/ 87312 h 1787292"/>
              <a:gd name="connsiteX105" fmla="*/ 5781408 w 12192000"/>
              <a:gd name="connsiteY105" fmla="*/ 68262 h 1787292"/>
              <a:gd name="connsiteX106" fmla="*/ 5817921 w 12192000"/>
              <a:gd name="connsiteY106" fmla="*/ 52387 h 1787292"/>
              <a:gd name="connsiteX107" fmla="*/ 5859196 w 12192000"/>
              <a:gd name="connsiteY107" fmla="*/ 36512 h 1787292"/>
              <a:gd name="connsiteX108" fmla="*/ 5905234 w 12192000"/>
              <a:gd name="connsiteY108" fmla="*/ 20637 h 1787292"/>
              <a:gd name="connsiteX109" fmla="*/ 5957621 w 12192000"/>
              <a:gd name="connsiteY109" fmla="*/ 9525 h 1787292"/>
              <a:gd name="connsiteX110" fmla="*/ 6017947 w 12192000"/>
              <a:gd name="connsiteY110" fmla="*/ 3175 h 1787292"/>
              <a:gd name="connsiteX111" fmla="*/ 6086208 w 12192000"/>
              <a:gd name="connsiteY111" fmla="*/ 0 h 1787292"/>
              <a:gd name="connsiteX112" fmla="*/ 6095999 w 12192000"/>
              <a:gd name="connsiteY112" fmla="*/ 455 h 1787292"/>
              <a:gd name="connsiteX113" fmla="*/ 6105789 w 12192000"/>
              <a:gd name="connsiteY113" fmla="*/ 0 h 1787292"/>
              <a:gd name="connsiteX114" fmla="*/ 6174052 w 12192000"/>
              <a:gd name="connsiteY114" fmla="*/ 3175 h 1787292"/>
              <a:gd name="connsiteX115" fmla="*/ 6234377 w 12192000"/>
              <a:gd name="connsiteY115" fmla="*/ 9525 h 1787292"/>
              <a:gd name="connsiteX116" fmla="*/ 6286764 w 12192000"/>
              <a:gd name="connsiteY116" fmla="*/ 20637 h 1787292"/>
              <a:gd name="connsiteX117" fmla="*/ 6332802 w 12192000"/>
              <a:gd name="connsiteY117" fmla="*/ 36512 h 1787292"/>
              <a:gd name="connsiteX118" fmla="*/ 6374077 w 12192000"/>
              <a:gd name="connsiteY118" fmla="*/ 52387 h 1787292"/>
              <a:gd name="connsiteX119" fmla="*/ 6410589 w 12192000"/>
              <a:gd name="connsiteY119" fmla="*/ 68262 h 1787292"/>
              <a:gd name="connsiteX120" fmla="*/ 6448689 w 12192000"/>
              <a:gd name="connsiteY120" fmla="*/ 87312 h 1787292"/>
              <a:gd name="connsiteX121" fmla="*/ 6486789 w 12192000"/>
              <a:gd name="connsiteY121" fmla="*/ 106362 h 1787292"/>
              <a:gd name="connsiteX122" fmla="*/ 6523302 w 12192000"/>
              <a:gd name="connsiteY122" fmla="*/ 125412 h 1787292"/>
              <a:gd name="connsiteX123" fmla="*/ 6564577 w 12192000"/>
              <a:gd name="connsiteY123" fmla="*/ 141287 h 1787292"/>
              <a:gd name="connsiteX124" fmla="*/ 6610614 w 12192000"/>
              <a:gd name="connsiteY124" fmla="*/ 155575 h 1787292"/>
              <a:gd name="connsiteX125" fmla="*/ 6663002 w 12192000"/>
              <a:gd name="connsiteY125" fmla="*/ 166687 h 1787292"/>
              <a:gd name="connsiteX126" fmla="*/ 6723327 w 12192000"/>
              <a:gd name="connsiteY126" fmla="*/ 174625 h 1787292"/>
              <a:gd name="connsiteX127" fmla="*/ 6781799 w 12192000"/>
              <a:gd name="connsiteY127" fmla="*/ 175985 h 1787292"/>
              <a:gd name="connsiteX128" fmla="*/ 6840271 w 12192000"/>
              <a:gd name="connsiteY128" fmla="*/ 174625 h 1787292"/>
              <a:gd name="connsiteX129" fmla="*/ 6900596 w 12192000"/>
              <a:gd name="connsiteY129" fmla="*/ 166687 h 1787292"/>
              <a:gd name="connsiteX130" fmla="*/ 6952983 w 12192000"/>
              <a:gd name="connsiteY130" fmla="*/ 155575 h 1787292"/>
              <a:gd name="connsiteX131" fmla="*/ 6999021 w 12192000"/>
              <a:gd name="connsiteY131" fmla="*/ 141287 h 1787292"/>
              <a:gd name="connsiteX132" fmla="*/ 7040296 w 12192000"/>
              <a:gd name="connsiteY132" fmla="*/ 125412 h 1787292"/>
              <a:gd name="connsiteX133" fmla="*/ 7076808 w 12192000"/>
              <a:gd name="connsiteY133" fmla="*/ 106362 h 1787292"/>
              <a:gd name="connsiteX134" fmla="*/ 7114908 w 12192000"/>
              <a:gd name="connsiteY134" fmla="*/ 87312 h 1787292"/>
              <a:gd name="connsiteX135" fmla="*/ 7153008 w 12192000"/>
              <a:gd name="connsiteY135" fmla="*/ 68262 h 1787292"/>
              <a:gd name="connsiteX136" fmla="*/ 7189521 w 12192000"/>
              <a:gd name="connsiteY136" fmla="*/ 52387 h 1787292"/>
              <a:gd name="connsiteX137" fmla="*/ 7230796 w 12192000"/>
              <a:gd name="connsiteY137" fmla="*/ 36512 h 1787292"/>
              <a:gd name="connsiteX138" fmla="*/ 7276833 w 12192000"/>
              <a:gd name="connsiteY138" fmla="*/ 20637 h 1787292"/>
              <a:gd name="connsiteX139" fmla="*/ 7329221 w 12192000"/>
              <a:gd name="connsiteY139" fmla="*/ 9525 h 1787292"/>
              <a:gd name="connsiteX140" fmla="*/ 7389546 w 12192000"/>
              <a:gd name="connsiteY140" fmla="*/ 3175 h 1787292"/>
              <a:gd name="connsiteX141" fmla="*/ 7457808 w 12192000"/>
              <a:gd name="connsiteY141" fmla="*/ 0 h 1787292"/>
              <a:gd name="connsiteX142" fmla="*/ 7526071 w 12192000"/>
              <a:gd name="connsiteY142" fmla="*/ 3175 h 1787292"/>
              <a:gd name="connsiteX143" fmla="*/ 7586396 w 12192000"/>
              <a:gd name="connsiteY143" fmla="*/ 9525 h 1787292"/>
              <a:gd name="connsiteX144" fmla="*/ 7638783 w 12192000"/>
              <a:gd name="connsiteY144" fmla="*/ 20637 h 1787292"/>
              <a:gd name="connsiteX145" fmla="*/ 7684821 w 12192000"/>
              <a:gd name="connsiteY145" fmla="*/ 36512 h 1787292"/>
              <a:gd name="connsiteX146" fmla="*/ 7726096 w 12192000"/>
              <a:gd name="connsiteY146" fmla="*/ 52387 h 1787292"/>
              <a:gd name="connsiteX147" fmla="*/ 7762608 w 12192000"/>
              <a:gd name="connsiteY147" fmla="*/ 68262 h 1787292"/>
              <a:gd name="connsiteX148" fmla="*/ 7800708 w 12192000"/>
              <a:gd name="connsiteY148" fmla="*/ 87312 h 1787292"/>
              <a:gd name="connsiteX149" fmla="*/ 7838808 w 12192000"/>
              <a:gd name="connsiteY149" fmla="*/ 106362 h 1787292"/>
              <a:gd name="connsiteX150" fmla="*/ 7875321 w 12192000"/>
              <a:gd name="connsiteY150" fmla="*/ 125412 h 1787292"/>
              <a:gd name="connsiteX151" fmla="*/ 7916596 w 12192000"/>
              <a:gd name="connsiteY151" fmla="*/ 141287 h 1787292"/>
              <a:gd name="connsiteX152" fmla="*/ 7962633 w 12192000"/>
              <a:gd name="connsiteY152" fmla="*/ 155575 h 1787292"/>
              <a:gd name="connsiteX153" fmla="*/ 8015021 w 12192000"/>
              <a:gd name="connsiteY153" fmla="*/ 166687 h 1787292"/>
              <a:gd name="connsiteX154" fmla="*/ 8075346 w 12192000"/>
              <a:gd name="connsiteY154" fmla="*/ 174625 h 1787292"/>
              <a:gd name="connsiteX155" fmla="*/ 8143608 w 12192000"/>
              <a:gd name="connsiteY155" fmla="*/ 176212 h 1787292"/>
              <a:gd name="connsiteX156" fmla="*/ 8211871 w 12192000"/>
              <a:gd name="connsiteY156" fmla="*/ 174625 h 1787292"/>
              <a:gd name="connsiteX157" fmla="*/ 8272196 w 12192000"/>
              <a:gd name="connsiteY157" fmla="*/ 166687 h 1787292"/>
              <a:gd name="connsiteX158" fmla="*/ 8324583 w 12192000"/>
              <a:gd name="connsiteY158" fmla="*/ 155575 h 1787292"/>
              <a:gd name="connsiteX159" fmla="*/ 8370621 w 12192000"/>
              <a:gd name="connsiteY159" fmla="*/ 141287 h 1787292"/>
              <a:gd name="connsiteX160" fmla="*/ 8411896 w 12192000"/>
              <a:gd name="connsiteY160" fmla="*/ 125412 h 1787292"/>
              <a:gd name="connsiteX161" fmla="*/ 8448408 w 12192000"/>
              <a:gd name="connsiteY161" fmla="*/ 106362 h 1787292"/>
              <a:gd name="connsiteX162" fmla="*/ 8486508 w 12192000"/>
              <a:gd name="connsiteY162" fmla="*/ 87312 h 1787292"/>
              <a:gd name="connsiteX163" fmla="*/ 8524608 w 12192000"/>
              <a:gd name="connsiteY163" fmla="*/ 68262 h 1787292"/>
              <a:gd name="connsiteX164" fmla="*/ 8561120 w 12192000"/>
              <a:gd name="connsiteY164" fmla="*/ 52387 h 1787292"/>
              <a:gd name="connsiteX165" fmla="*/ 8602396 w 12192000"/>
              <a:gd name="connsiteY165" fmla="*/ 36512 h 1787292"/>
              <a:gd name="connsiteX166" fmla="*/ 8648432 w 12192000"/>
              <a:gd name="connsiteY166" fmla="*/ 20637 h 1787292"/>
              <a:gd name="connsiteX167" fmla="*/ 8700820 w 12192000"/>
              <a:gd name="connsiteY167" fmla="*/ 9525 h 1787292"/>
              <a:gd name="connsiteX168" fmla="*/ 8761146 w 12192000"/>
              <a:gd name="connsiteY168" fmla="*/ 3175 h 1787292"/>
              <a:gd name="connsiteX169" fmla="*/ 8827820 w 12192000"/>
              <a:gd name="connsiteY169" fmla="*/ 0 h 1787292"/>
              <a:gd name="connsiteX170" fmla="*/ 8897670 w 12192000"/>
              <a:gd name="connsiteY170" fmla="*/ 3175 h 1787292"/>
              <a:gd name="connsiteX171" fmla="*/ 8957996 w 12192000"/>
              <a:gd name="connsiteY171" fmla="*/ 9525 h 1787292"/>
              <a:gd name="connsiteX172" fmla="*/ 9010382 w 12192000"/>
              <a:gd name="connsiteY172" fmla="*/ 20637 h 1787292"/>
              <a:gd name="connsiteX173" fmla="*/ 9056420 w 12192000"/>
              <a:gd name="connsiteY173" fmla="*/ 36512 h 1787292"/>
              <a:gd name="connsiteX174" fmla="*/ 9097696 w 12192000"/>
              <a:gd name="connsiteY174" fmla="*/ 52387 h 1787292"/>
              <a:gd name="connsiteX175" fmla="*/ 9134208 w 12192000"/>
              <a:gd name="connsiteY175" fmla="*/ 68262 h 1787292"/>
              <a:gd name="connsiteX176" fmla="*/ 9172308 w 12192000"/>
              <a:gd name="connsiteY176" fmla="*/ 87312 h 1787292"/>
              <a:gd name="connsiteX177" fmla="*/ 9210408 w 12192000"/>
              <a:gd name="connsiteY177" fmla="*/ 106362 h 1787292"/>
              <a:gd name="connsiteX178" fmla="*/ 9246920 w 12192000"/>
              <a:gd name="connsiteY178" fmla="*/ 125412 h 1787292"/>
              <a:gd name="connsiteX179" fmla="*/ 9288196 w 12192000"/>
              <a:gd name="connsiteY179" fmla="*/ 141287 h 1787292"/>
              <a:gd name="connsiteX180" fmla="*/ 9334232 w 12192000"/>
              <a:gd name="connsiteY180" fmla="*/ 155575 h 1787292"/>
              <a:gd name="connsiteX181" fmla="*/ 9386620 w 12192000"/>
              <a:gd name="connsiteY181" fmla="*/ 166687 h 1787292"/>
              <a:gd name="connsiteX182" fmla="*/ 9446946 w 12192000"/>
              <a:gd name="connsiteY182" fmla="*/ 174625 h 1787292"/>
              <a:gd name="connsiteX183" fmla="*/ 9515208 w 12192000"/>
              <a:gd name="connsiteY183" fmla="*/ 176212 h 1787292"/>
              <a:gd name="connsiteX184" fmla="*/ 9583470 w 12192000"/>
              <a:gd name="connsiteY184" fmla="*/ 174625 h 1787292"/>
              <a:gd name="connsiteX185" fmla="*/ 9643796 w 12192000"/>
              <a:gd name="connsiteY185" fmla="*/ 166687 h 1787292"/>
              <a:gd name="connsiteX186" fmla="*/ 9696182 w 12192000"/>
              <a:gd name="connsiteY186" fmla="*/ 155575 h 1787292"/>
              <a:gd name="connsiteX187" fmla="*/ 9742220 w 12192000"/>
              <a:gd name="connsiteY187" fmla="*/ 141287 h 1787292"/>
              <a:gd name="connsiteX188" fmla="*/ 9783496 w 12192000"/>
              <a:gd name="connsiteY188" fmla="*/ 125412 h 1787292"/>
              <a:gd name="connsiteX189" fmla="*/ 9820008 w 12192000"/>
              <a:gd name="connsiteY189" fmla="*/ 106362 h 1787292"/>
              <a:gd name="connsiteX190" fmla="*/ 9896208 w 12192000"/>
              <a:gd name="connsiteY190" fmla="*/ 68262 h 1787292"/>
              <a:gd name="connsiteX191" fmla="*/ 9932720 w 12192000"/>
              <a:gd name="connsiteY191" fmla="*/ 52387 h 1787292"/>
              <a:gd name="connsiteX192" fmla="*/ 9973996 w 12192000"/>
              <a:gd name="connsiteY192" fmla="*/ 36512 h 1787292"/>
              <a:gd name="connsiteX193" fmla="*/ 10020032 w 12192000"/>
              <a:gd name="connsiteY193" fmla="*/ 20637 h 1787292"/>
              <a:gd name="connsiteX194" fmla="*/ 10072420 w 12192000"/>
              <a:gd name="connsiteY194" fmla="*/ 9525 h 1787292"/>
              <a:gd name="connsiteX195" fmla="*/ 10132746 w 12192000"/>
              <a:gd name="connsiteY195" fmla="*/ 3175 h 1787292"/>
              <a:gd name="connsiteX196" fmla="*/ 10201008 w 12192000"/>
              <a:gd name="connsiteY196" fmla="*/ 0 h 1787292"/>
              <a:gd name="connsiteX197" fmla="*/ 10269270 w 12192000"/>
              <a:gd name="connsiteY197" fmla="*/ 3175 h 1787292"/>
              <a:gd name="connsiteX198" fmla="*/ 10329596 w 12192000"/>
              <a:gd name="connsiteY198" fmla="*/ 9525 h 1787292"/>
              <a:gd name="connsiteX199" fmla="*/ 10381982 w 12192000"/>
              <a:gd name="connsiteY199" fmla="*/ 20637 h 1787292"/>
              <a:gd name="connsiteX200" fmla="*/ 10428020 w 12192000"/>
              <a:gd name="connsiteY200" fmla="*/ 36512 h 1787292"/>
              <a:gd name="connsiteX201" fmla="*/ 10469296 w 12192000"/>
              <a:gd name="connsiteY201" fmla="*/ 52387 h 1787292"/>
              <a:gd name="connsiteX202" fmla="*/ 10505808 w 12192000"/>
              <a:gd name="connsiteY202" fmla="*/ 68262 h 1787292"/>
              <a:gd name="connsiteX203" fmla="*/ 10543908 w 12192000"/>
              <a:gd name="connsiteY203" fmla="*/ 87312 h 1787292"/>
              <a:gd name="connsiteX204" fmla="*/ 10582008 w 12192000"/>
              <a:gd name="connsiteY204" fmla="*/ 106362 h 1787292"/>
              <a:gd name="connsiteX205" fmla="*/ 10618520 w 12192000"/>
              <a:gd name="connsiteY205" fmla="*/ 125412 h 1787292"/>
              <a:gd name="connsiteX206" fmla="*/ 10659796 w 12192000"/>
              <a:gd name="connsiteY206" fmla="*/ 141287 h 1787292"/>
              <a:gd name="connsiteX207" fmla="*/ 10705832 w 12192000"/>
              <a:gd name="connsiteY207" fmla="*/ 155575 h 1787292"/>
              <a:gd name="connsiteX208" fmla="*/ 10758220 w 12192000"/>
              <a:gd name="connsiteY208" fmla="*/ 166687 h 1787292"/>
              <a:gd name="connsiteX209" fmla="*/ 10818546 w 12192000"/>
              <a:gd name="connsiteY209" fmla="*/ 174625 h 1787292"/>
              <a:gd name="connsiteX210" fmla="*/ 10886808 w 12192000"/>
              <a:gd name="connsiteY210" fmla="*/ 176212 h 1787292"/>
              <a:gd name="connsiteX211" fmla="*/ 10955070 w 12192000"/>
              <a:gd name="connsiteY211" fmla="*/ 174625 h 1787292"/>
              <a:gd name="connsiteX212" fmla="*/ 11015396 w 12192000"/>
              <a:gd name="connsiteY212" fmla="*/ 166687 h 1787292"/>
              <a:gd name="connsiteX213" fmla="*/ 11067782 w 12192000"/>
              <a:gd name="connsiteY213" fmla="*/ 155575 h 1787292"/>
              <a:gd name="connsiteX214" fmla="*/ 11113820 w 12192000"/>
              <a:gd name="connsiteY214" fmla="*/ 141287 h 1787292"/>
              <a:gd name="connsiteX215" fmla="*/ 11155096 w 12192000"/>
              <a:gd name="connsiteY215" fmla="*/ 125412 h 1787292"/>
              <a:gd name="connsiteX216" fmla="*/ 11191608 w 12192000"/>
              <a:gd name="connsiteY216" fmla="*/ 106362 h 1787292"/>
              <a:gd name="connsiteX217" fmla="*/ 11229708 w 12192000"/>
              <a:gd name="connsiteY217" fmla="*/ 87312 h 1787292"/>
              <a:gd name="connsiteX218" fmla="*/ 11267808 w 12192000"/>
              <a:gd name="connsiteY218" fmla="*/ 68262 h 1787292"/>
              <a:gd name="connsiteX219" fmla="*/ 11304320 w 12192000"/>
              <a:gd name="connsiteY219" fmla="*/ 52387 h 1787292"/>
              <a:gd name="connsiteX220" fmla="*/ 11345596 w 12192000"/>
              <a:gd name="connsiteY220" fmla="*/ 36512 h 1787292"/>
              <a:gd name="connsiteX221" fmla="*/ 11391632 w 12192000"/>
              <a:gd name="connsiteY221" fmla="*/ 20637 h 1787292"/>
              <a:gd name="connsiteX222" fmla="*/ 11444020 w 12192000"/>
              <a:gd name="connsiteY222" fmla="*/ 9525 h 1787292"/>
              <a:gd name="connsiteX223" fmla="*/ 11504346 w 12192000"/>
              <a:gd name="connsiteY223" fmla="*/ 3175 h 1787292"/>
              <a:gd name="connsiteX224" fmla="*/ 11572608 w 12192000"/>
              <a:gd name="connsiteY224" fmla="*/ 0 h 1787292"/>
              <a:gd name="connsiteX225" fmla="*/ 11640870 w 12192000"/>
              <a:gd name="connsiteY225" fmla="*/ 3175 h 1787292"/>
              <a:gd name="connsiteX226" fmla="*/ 11701196 w 12192000"/>
              <a:gd name="connsiteY226" fmla="*/ 9525 h 1787292"/>
              <a:gd name="connsiteX227" fmla="*/ 11753582 w 12192000"/>
              <a:gd name="connsiteY227" fmla="*/ 20637 h 1787292"/>
              <a:gd name="connsiteX228" fmla="*/ 11799620 w 12192000"/>
              <a:gd name="connsiteY228" fmla="*/ 36512 h 1787292"/>
              <a:gd name="connsiteX229" fmla="*/ 11840896 w 12192000"/>
              <a:gd name="connsiteY229" fmla="*/ 52387 h 1787292"/>
              <a:gd name="connsiteX230" fmla="*/ 11877408 w 12192000"/>
              <a:gd name="connsiteY230" fmla="*/ 68262 h 1787292"/>
              <a:gd name="connsiteX231" fmla="*/ 11915508 w 12192000"/>
              <a:gd name="connsiteY231" fmla="*/ 87312 h 1787292"/>
              <a:gd name="connsiteX232" fmla="*/ 11953608 w 12192000"/>
              <a:gd name="connsiteY232" fmla="*/ 106362 h 1787292"/>
              <a:gd name="connsiteX233" fmla="*/ 11990120 w 12192000"/>
              <a:gd name="connsiteY233" fmla="*/ 125412 h 1787292"/>
              <a:gd name="connsiteX234" fmla="*/ 12031396 w 12192000"/>
              <a:gd name="connsiteY234" fmla="*/ 141287 h 1787292"/>
              <a:gd name="connsiteX235" fmla="*/ 12077432 w 12192000"/>
              <a:gd name="connsiteY235" fmla="*/ 155575 h 1787292"/>
              <a:gd name="connsiteX236" fmla="*/ 12129820 w 12192000"/>
              <a:gd name="connsiteY236" fmla="*/ 166688 h 1787292"/>
              <a:gd name="connsiteX237" fmla="*/ 12190146 w 12192000"/>
              <a:gd name="connsiteY237" fmla="*/ 174625 h 1787292"/>
              <a:gd name="connsiteX238" fmla="*/ 12192000 w 12192000"/>
              <a:gd name="connsiteY238" fmla="*/ 174668 h 1787292"/>
              <a:gd name="connsiteX239" fmla="*/ 12192000 w 12192000"/>
              <a:gd name="connsiteY239" fmla="*/ 885826 h 1787292"/>
              <a:gd name="connsiteX240" fmla="*/ 12192000 w 12192000"/>
              <a:gd name="connsiteY240" fmla="*/ 1787292 h 1787292"/>
              <a:gd name="connsiteX241" fmla="*/ 0 w 12192000"/>
              <a:gd name="connsiteY241" fmla="*/ 1787292 h 1787292"/>
              <a:gd name="connsiteX242" fmla="*/ 0 w 12192000"/>
              <a:gd name="connsiteY242" fmla="*/ 885826 h 1787292"/>
              <a:gd name="connsiteX243" fmla="*/ 0 w 12192000"/>
              <a:gd name="connsiteY243" fmla="*/ 174668 h 1787292"/>
              <a:gd name="connsiteX244" fmla="*/ 1852 w 12192000"/>
              <a:gd name="connsiteY244" fmla="*/ 174625 h 1787292"/>
              <a:gd name="connsiteX245" fmla="*/ 62177 w 12192000"/>
              <a:gd name="connsiteY245" fmla="*/ 166687 h 1787292"/>
              <a:gd name="connsiteX246" fmla="*/ 114564 w 12192000"/>
              <a:gd name="connsiteY246" fmla="*/ 155575 h 1787292"/>
              <a:gd name="connsiteX247" fmla="*/ 160602 w 12192000"/>
              <a:gd name="connsiteY247" fmla="*/ 141287 h 1787292"/>
              <a:gd name="connsiteX248" fmla="*/ 201877 w 12192000"/>
              <a:gd name="connsiteY248" fmla="*/ 125412 h 1787292"/>
              <a:gd name="connsiteX249" fmla="*/ 238389 w 12192000"/>
              <a:gd name="connsiteY249" fmla="*/ 106362 h 1787292"/>
              <a:gd name="connsiteX250" fmla="*/ 276489 w 12192000"/>
              <a:gd name="connsiteY250" fmla="*/ 87312 h 1787292"/>
              <a:gd name="connsiteX251" fmla="*/ 314589 w 12192000"/>
              <a:gd name="connsiteY251" fmla="*/ 68262 h 1787292"/>
              <a:gd name="connsiteX252" fmla="*/ 351102 w 12192000"/>
              <a:gd name="connsiteY252" fmla="*/ 52387 h 1787292"/>
              <a:gd name="connsiteX253" fmla="*/ 392377 w 12192000"/>
              <a:gd name="connsiteY253" fmla="*/ 36512 h 1787292"/>
              <a:gd name="connsiteX254" fmla="*/ 438414 w 12192000"/>
              <a:gd name="connsiteY254" fmla="*/ 20637 h 1787292"/>
              <a:gd name="connsiteX255" fmla="*/ 490802 w 12192000"/>
              <a:gd name="connsiteY255" fmla="*/ 9525 h 1787292"/>
              <a:gd name="connsiteX256" fmla="*/ 551127 w 12192000"/>
              <a:gd name="connsiteY256" fmla="*/ 3175 h 178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12192000" h="1787292">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p:cNvSpPr txBox="1">
            <a:spLocks/>
          </p:cNvSpPr>
          <p:nvPr/>
        </p:nvSpPr>
        <p:spPr>
          <a:xfrm>
            <a:off x="0" y="6258390"/>
            <a:ext cx="9144000" cy="579393"/>
          </a:xfrm>
          <a:prstGeom prst="rect">
            <a:avLst/>
          </a:prstGeom>
        </p:spPr>
        <p:txBody>
          <a:bodyPr vert="horz" lIns="45720" rIns="45720">
            <a:normAutofit/>
          </a:bodyPr>
          <a:lstStyle/>
          <a:p>
            <a:pPr marL="0" marR="64008"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242404173"/>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848600" cy="6019800"/>
          </a:xfrm>
        </p:spPr>
        <p:txBody>
          <a:bodyPr>
            <a:normAutofit/>
          </a:bodyPr>
          <a:lstStyle/>
          <a:p>
            <a:pPr marL="0" indent="0" algn="just">
              <a:buNone/>
            </a:pPr>
            <a:r>
              <a:rPr lang="en-US" dirty="0" err="1"/>
              <a:t>Beberapa</a:t>
            </a:r>
            <a:r>
              <a:rPr lang="en-US" dirty="0"/>
              <a:t> </a:t>
            </a:r>
            <a:r>
              <a:rPr lang="en-US" dirty="0" err="1"/>
              <a:t>pertimbangan</a:t>
            </a:r>
            <a:r>
              <a:rPr lang="en-US" dirty="0"/>
              <a:t> </a:t>
            </a:r>
            <a:r>
              <a:rPr lang="en-US" dirty="0" err="1"/>
              <a:t>perubahan</a:t>
            </a:r>
            <a:r>
              <a:rPr lang="en-US" dirty="0"/>
              <a:t> </a:t>
            </a:r>
            <a:r>
              <a:rPr lang="en-US" dirty="0" err="1"/>
              <a:t>makna</a:t>
            </a:r>
            <a:r>
              <a:rPr lang="en-US" dirty="0"/>
              <a:t> </a:t>
            </a:r>
            <a:r>
              <a:rPr lang="en-US" dirty="0" err="1"/>
              <a:t>sosial</a:t>
            </a:r>
            <a:r>
              <a:rPr lang="en-US" dirty="0"/>
              <a:t> yang </a:t>
            </a:r>
            <a:r>
              <a:rPr lang="en-US" dirty="0" err="1"/>
              <a:t>disebabkan</a:t>
            </a:r>
            <a:r>
              <a:rPr lang="en-US" dirty="0"/>
              <a:t> </a:t>
            </a:r>
            <a:r>
              <a:rPr lang="en-US" dirty="0" err="1"/>
              <a:t>oleh</a:t>
            </a:r>
            <a:r>
              <a:rPr lang="en-US" dirty="0"/>
              <a:t> </a:t>
            </a:r>
            <a:r>
              <a:rPr lang="en-US" dirty="0" err="1"/>
              <a:t>perkembangan</a:t>
            </a:r>
            <a:r>
              <a:rPr lang="en-US" dirty="0"/>
              <a:t> </a:t>
            </a:r>
            <a:r>
              <a:rPr lang="en-US" dirty="0" err="1"/>
              <a:t>sosial</a:t>
            </a:r>
            <a:r>
              <a:rPr lang="en-US" dirty="0"/>
              <a:t> </a:t>
            </a:r>
            <a:r>
              <a:rPr lang="en-US" dirty="0" err="1"/>
              <a:t>baru</a:t>
            </a:r>
            <a:r>
              <a:rPr lang="en-US" dirty="0"/>
              <a:t>.</a:t>
            </a:r>
          </a:p>
          <a:p>
            <a:pPr algn="just"/>
            <a:r>
              <a:rPr lang="en-US" dirty="0" err="1"/>
              <a:t>Pertama</a:t>
            </a:r>
            <a:r>
              <a:rPr lang="en-US" dirty="0"/>
              <a:t>, </a:t>
            </a:r>
            <a:r>
              <a:rPr lang="en-US" dirty="0" err="1"/>
              <a:t>perkembangan</a:t>
            </a:r>
            <a:r>
              <a:rPr lang="en-US" dirty="0"/>
              <a:t> media </a:t>
            </a:r>
            <a:r>
              <a:rPr lang="en-US" dirty="0" err="1"/>
              <a:t>sampai</a:t>
            </a:r>
            <a:r>
              <a:rPr lang="en-US" dirty="0"/>
              <a:t> </a:t>
            </a:r>
            <a:r>
              <a:rPr lang="en-US" dirty="0" err="1"/>
              <a:t>pada</a:t>
            </a:r>
            <a:r>
              <a:rPr lang="en-US" dirty="0"/>
              <a:t> </a:t>
            </a:r>
            <a:r>
              <a:rPr lang="en-US" dirty="0" err="1"/>
              <a:t>satuan</a:t>
            </a:r>
            <a:r>
              <a:rPr lang="en-US" dirty="0"/>
              <a:t> </a:t>
            </a:r>
            <a:r>
              <a:rPr lang="en-US" dirty="0" err="1"/>
              <a:t>kecil</a:t>
            </a:r>
            <a:r>
              <a:rPr lang="en-US" dirty="0"/>
              <a:t> </a:t>
            </a:r>
            <a:r>
              <a:rPr lang="en-US" dirty="0" err="1"/>
              <a:t>masyarakat</a:t>
            </a:r>
            <a:r>
              <a:rPr lang="en-US" dirty="0"/>
              <a:t>  </a:t>
            </a:r>
            <a:r>
              <a:rPr lang="en-US" dirty="0" err="1"/>
              <a:t>dan</a:t>
            </a:r>
            <a:r>
              <a:rPr lang="en-US" dirty="0"/>
              <a:t> </a:t>
            </a:r>
            <a:r>
              <a:rPr lang="en-US" dirty="0" err="1"/>
              <a:t>membuat</a:t>
            </a:r>
            <a:r>
              <a:rPr lang="en-US" dirty="0"/>
              <a:t> </a:t>
            </a:r>
            <a:r>
              <a:rPr lang="en-US" dirty="0" err="1"/>
              <a:t>sikap</a:t>
            </a:r>
            <a:r>
              <a:rPr lang="en-US" dirty="0"/>
              <a:t> </a:t>
            </a:r>
            <a:r>
              <a:rPr lang="en-US" dirty="0" err="1"/>
              <a:t>baru</a:t>
            </a:r>
            <a:r>
              <a:rPr lang="en-US" dirty="0"/>
              <a:t> </a:t>
            </a:r>
            <a:r>
              <a:rPr lang="en-US" dirty="0" err="1"/>
              <a:t>dan</a:t>
            </a:r>
            <a:r>
              <a:rPr lang="en-US" dirty="0"/>
              <a:t> </a:t>
            </a:r>
            <a:r>
              <a:rPr lang="en-US" dirty="0" err="1"/>
              <a:t>lebih</a:t>
            </a:r>
            <a:r>
              <a:rPr lang="en-US" dirty="0"/>
              <a:t> </a:t>
            </a:r>
            <a:r>
              <a:rPr lang="en-US" dirty="0" err="1"/>
              <a:t>kompleks</a:t>
            </a:r>
            <a:r>
              <a:rPr lang="en-US" dirty="0"/>
              <a:t> </a:t>
            </a:r>
            <a:r>
              <a:rPr lang="en-US" dirty="0" err="1"/>
              <a:t>terhadap</a:t>
            </a:r>
            <a:r>
              <a:rPr lang="en-US" dirty="0"/>
              <a:t> </a:t>
            </a:r>
            <a:r>
              <a:rPr lang="en-US" dirty="0" err="1"/>
              <a:t>terminalogi-terminalogi</a:t>
            </a:r>
            <a:r>
              <a:rPr lang="en-US" dirty="0"/>
              <a:t> </a:t>
            </a:r>
            <a:r>
              <a:rPr lang="en-US" dirty="0" err="1"/>
              <a:t>sosial</a:t>
            </a:r>
            <a:r>
              <a:rPr lang="en-US" dirty="0"/>
              <a:t> </a:t>
            </a:r>
            <a:r>
              <a:rPr lang="en-US" dirty="0" err="1"/>
              <a:t>tradisional</a:t>
            </a:r>
            <a:r>
              <a:rPr lang="en-US" dirty="0"/>
              <a:t> yang </a:t>
            </a:r>
            <a:r>
              <a:rPr lang="en-US" dirty="0" err="1"/>
              <a:t>diyakini</a:t>
            </a:r>
            <a:r>
              <a:rPr lang="en-US" dirty="0"/>
              <a:t> </a:t>
            </a:r>
            <a:r>
              <a:rPr lang="en-US" dirty="0" err="1"/>
              <a:t>masyarakat</a:t>
            </a:r>
            <a:r>
              <a:rPr lang="en-US" dirty="0"/>
              <a:t>.</a:t>
            </a:r>
          </a:p>
          <a:p>
            <a:pPr algn="just"/>
            <a:r>
              <a:rPr lang="en-US" dirty="0" err="1"/>
              <a:t>Kedua</a:t>
            </a:r>
            <a:r>
              <a:rPr lang="en-US" dirty="0"/>
              <a:t>, </a:t>
            </a:r>
            <a:r>
              <a:rPr lang="en-US" dirty="0" err="1"/>
              <a:t>perkembangan</a:t>
            </a:r>
            <a:r>
              <a:rPr lang="en-US" dirty="0"/>
              <a:t> media </a:t>
            </a:r>
            <a:r>
              <a:rPr lang="en-US" dirty="0" err="1"/>
              <a:t>massa</a:t>
            </a:r>
            <a:r>
              <a:rPr lang="en-US" dirty="0"/>
              <a:t> </a:t>
            </a:r>
            <a:r>
              <a:rPr lang="en-US" dirty="0" err="1"/>
              <a:t>baru</a:t>
            </a:r>
            <a:r>
              <a:rPr lang="en-US" dirty="0"/>
              <a:t> </a:t>
            </a:r>
            <a:r>
              <a:rPr lang="en-US" dirty="0" err="1"/>
              <a:t>seperti</a:t>
            </a:r>
            <a:r>
              <a:rPr lang="en-US" dirty="0"/>
              <a:t> </a:t>
            </a:r>
            <a:r>
              <a:rPr lang="en-US" dirty="0" err="1"/>
              <a:t>televisi</a:t>
            </a:r>
            <a:r>
              <a:rPr lang="en-US" dirty="0"/>
              <a:t> </a:t>
            </a:r>
            <a:r>
              <a:rPr lang="en-US" dirty="0" err="1"/>
              <a:t>sempat</a:t>
            </a:r>
            <a:r>
              <a:rPr lang="en-US" dirty="0"/>
              <a:t> </a:t>
            </a:r>
            <a:r>
              <a:rPr lang="en-US" dirty="0" err="1"/>
              <a:t>mengubah</a:t>
            </a:r>
            <a:r>
              <a:rPr lang="en-US" dirty="0"/>
              <a:t> </a:t>
            </a:r>
            <a:r>
              <a:rPr lang="en-US" dirty="0" err="1"/>
              <a:t>persepsi</a:t>
            </a:r>
            <a:r>
              <a:rPr lang="en-US" dirty="0"/>
              <a:t> </a:t>
            </a:r>
            <a:r>
              <a:rPr lang="en-US" dirty="0" err="1"/>
              <a:t>sosial</a:t>
            </a:r>
            <a:r>
              <a:rPr lang="en-US" dirty="0"/>
              <a:t> </a:t>
            </a:r>
            <a:r>
              <a:rPr lang="en-US" dirty="0" err="1"/>
              <a:t>masyarakat</a:t>
            </a:r>
            <a:r>
              <a:rPr lang="en-US" dirty="0"/>
              <a:t> </a:t>
            </a:r>
            <a:r>
              <a:rPr lang="en-US" dirty="0" err="1"/>
              <a:t>kerana</a:t>
            </a:r>
            <a:r>
              <a:rPr lang="en-US" dirty="0"/>
              <a:t> </a:t>
            </a:r>
            <a:r>
              <a:rPr lang="en-US" dirty="0" err="1"/>
              <a:t>pengaruhnya</a:t>
            </a:r>
            <a:r>
              <a:rPr lang="en-US" dirty="0"/>
              <a:t> yang </a:t>
            </a:r>
            <a:r>
              <a:rPr lang="en-US" dirty="0" err="1"/>
              <a:t>sedemikian</a:t>
            </a:r>
            <a:r>
              <a:rPr lang="en-US" dirty="0"/>
              <a:t> </a:t>
            </a:r>
            <a:r>
              <a:rPr lang="en-US" dirty="0" err="1"/>
              <a:t>dahsyat</a:t>
            </a:r>
            <a:r>
              <a:rPr lang="en-US" dirty="0"/>
              <a:t>.</a:t>
            </a:r>
          </a:p>
          <a:p>
            <a:pPr algn="just"/>
            <a:r>
              <a:rPr lang="en-US" dirty="0" err="1"/>
              <a:t>Ketiga</a:t>
            </a:r>
            <a:r>
              <a:rPr lang="en-US" dirty="0"/>
              <a:t>, proses </a:t>
            </a:r>
            <a:r>
              <a:rPr lang="en-US" dirty="0" err="1"/>
              <a:t>transisi</a:t>
            </a:r>
            <a:r>
              <a:rPr lang="en-US" dirty="0"/>
              <a:t> </a:t>
            </a:r>
            <a:r>
              <a:rPr lang="en-US" dirty="0" err="1"/>
              <a:t>sosial</a:t>
            </a:r>
            <a:r>
              <a:rPr lang="en-US" dirty="0"/>
              <a:t> </a:t>
            </a:r>
            <a:r>
              <a:rPr lang="en-US" dirty="0" err="1"/>
              <a:t>baru</a:t>
            </a:r>
            <a:r>
              <a:rPr lang="en-US" dirty="0"/>
              <a:t> yang </a:t>
            </a:r>
            <a:r>
              <a:rPr lang="en-US" dirty="0" err="1"/>
              <a:t>dialami</a:t>
            </a:r>
            <a:r>
              <a:rPr lang="en-US" dirty="0"/>
              <a:t> </a:t>
            </a:r>
            <a:r>
              <a:rPr lang="en-US" dirty="0" err="1"/>
              <a:t>oleh</a:t>
            </a:r>
            <a:r>
              <a:rPr lang="en-US" dirty="0"/>
              <a:t> </a:t>
            </a:r>
            <a:r>
              <a:rPr lang="en-US" dirty="0" err="1"/>
              <a:t>masyarakat</a:t>
            </a:r>
            <a:r>
              <a:rPr lang="en-US" dirty="0"/>
              <a:t> </a:t>
            </a:r>
            <a:r>
              <a:rPr lang="en-US" dirty="0" err="1"/>
              <a:t>menuntut</a:t>
            </a:r>
            <a:r>
              <a:rPr lang="en-US" dirty="0"/>
              <a:t> </a:t>
            </a:r>
            <a:r>
              <a:rPr lang="en-US" dirty="0" err="1"/>
              <a:t>untuk</a:t>
            </a:r>
            <a:r>
              <a:rPr lang="en-US" dirty="0"/>
              <a:t> </a:t>
            </a:r>
            <a:r>
              <a:rPr lang="en-US" dirty="0" err="1"/>
              <a:t>memperbaharui</a:t>
            </a:r>
            <a:r>
              <a:rPr lang="en-US" dirty="0"/>
              <a:t> </a:t>
            </a:r>
            <a:r>
              <a:rPr lang="en-US" dirty="0" err="1"/>
              <a:t>konsep</a:t>
            </a:r>
            <a:r>
              <a:rPr lang="en-US" dirty="0"/>
              <a:t> </a:t>
            </a:r>
            <a:r>
              <a:rPr lang="en-US" dirty="0" err="1"/>
              <a:t>sosial</a:t>
            </a:r>
            <a:r>
              <a:rPr lang="en-US" dirty="0"/>
              <a:t> yang </a:t>
            </a:r>
            <a:r>
              <a:rPr lang="en-US" dirty="0" err="1"/>
              <a:t>sudah</a:t>
            </a:r>
            <a:r>
              <a:rPr lang="en-US" dirty="0"/>
              <a:t> </a:t>
            </a:r>
            <a:r>
              <a:rPr lang="en-US" dirty="0" err="1"/>
              <a:t>ada</a:t>
            </a:r>
            <a:r>
              <a:rPr lang="en-US" dirty="0"/>
              <a:t>.</a:t>
            </a:r>
          </a:p>
          <a:p>
            <a:pPr algn="just"/>
            <a:r>
              <a:rPr lang="en-US" dirty="0" err="1"/>
              <a:t>Keempat</a:t>
            </a:r>
            <a:r>
              <a:rPr lang="en-US" dirty="0"/>
              <a:t>, </a:t>
            </a:r>
            <a:r>
              <a:rPr lang="en-US" dirty="0" err="1"/>
              <a:t>diperlunya</a:t>
            </a:r>
            <a:r>
              <a:rPr lang="en-US" dirty="0"/>
              <a:t> </a:t>
            </a:r>
            <a:r>
              <a:rPr lang="en-US" dirty="0" err="1"/>
              <a:t>sistem</a:t>
            </a:r>
            <a:r>
              <a:rPr lang="en-US" dirty="0"/>
              <a:t> </a:t>
            </a:r>
            <a:r>
              <a:rPr lang="en-US" dirty="0" err="1"/>
              <a:t>baru</a:t>
            </a:r>
            <a:r>
              <a:rPr lang="en-US" dirty="0"/>
              <a:t> yang </a:t>
            </a:r>
            <a:r>
              <a:rPr lang="en-US" dirty="0" err="1"/>
              <a:t>mengatasi</a:t>
            </a:r>
            <a:r>
              <a:rPr lang="en-US" dirty="0"/>
              <a:t> </a:t>
            </a:r>
            <a:r>
              <a:rPr lang="en-US" dirty="0" err="1"/>
              <a:t>kelemahan</a:t>
            </a:r>
            <a:r>
              <a:rPr lang="en-US" dirty="0"/>
              <a:t> </a:t>
            </a:r>
            <a:r>
              <a:rPr lang="en-US" dirty="0" err="1"/>
              <a:t>atau</a:t>
            </a:r>
            <a:r>
              <a:rPr lang="en-US" dirty="0"/>
              <a:t> </a:t>
            </a:r>
            <a:r>
              <a:rPr lang="en-US" dirty="0" err="1"/>
              <a:t>kekurangan</a:t>
            </a:r>
            <a:r>
              <a:rPr lang="en-US" dirty="0"/>
              <a:t> </a:t>
            </a:r>
            <a:r>
              <a:rPr lang="en-US" dirty="0" err="1"/>
              <a:t>konsep</a:t>
            </a:r>
            <a:r>
              <a:rPr lang="en-US" dirty="0"/>
              <a:t> </a:t>
            </a:r>
            <a:r>
              <a:rPr lang="en-US" dirty="0" err="1"/>
              <a:t>masyarakat</a:t>
            </a:r>
            <a:r>
              <a:rPr lang="en-US" dirty="0"/>
              <a:t> </a:t>
            </a:r>
            <a:r>
              <a:rPr lang="en-US" dirty="0" err="1"/>
              <a:t>massa</a:t>
            </a:r>
            <a:r>
              <a:rPr lang="en-US" dirty="0"/>
              <a:t> </a:t>
            </a:r>
            <a:r>
              <a:rPr lang="en-US" dirty="0" err="1"/>
              <a:t>dan</a:t>
            </a:r>
            <a:r>
              <a:rPr lang="en-US" dirty="0"/>
              <a:t> </a:t>
            </a:r>
            <a:r>
              <a:rPr lang="en-US" dirty="0" err="1"/>
              <a:t>sintesa</a:t>
            </a:r>
            <a:r>
              <a:rPr lang="en-US" dirty="0"/>
              <a:t> </a:t>
            </a:r>
            <a:r>
              <a:rPr lang="en-US" dirty="0" err="1"/>
              <a:t>baru</a:t>
            </a:r>
            <a:r>
              <a:rPr lang="en-US" dirty="0"/>
              <a:t> yang </a:t>
            </a:r>
            <a:r>
              <a:rPr lang="en-US" dirty="0" err="1"/>
              <a:t>mengatasi</a:t>
            </a:r>
            <a:r>
              <a:rPr lang="en-US" dirty="0"/>
              <a:t> </a:t>
            </a:r>
            <a:r>
              <a:rPr lang="en-US" dirty="0" err="1"/>
              <a:t>konsep</a:t>
            </a:r>
            <a:r>
              <a:rPr lang="en-US" dirty="0"/>
              <a:t> </a:t>
            </a:r>
            <a:r>
              <a:rPr lang="en-US" dirty="0" err="1"/>
              <a:t>pluralisme</a:t>
            </a:r>
            <a:r>
              <a:rPr lang="en-US" dirty="0"/>
              <a:t> </a:t>
            </a:r>
            <a:r>
              <a:rPr lang="en-US" dirty="0" err="1"/>
              <a:t>dan</a:t>
            </a:r>
            <a:r>
              <a:rPr lang="en-US" dirty="0"/>
              <a:t> </a:t>
            </a:r>
            <a:r>
              <a:rPr lang="en-US" dirty="0" err="1"/>
              <a:t>otoritarisme</a:t>
            </a:r>
            <a:r>
              <a:rPr lang="en-US" dirty="0"/>
              <a:t> </a:t>
            </a:r>
            <a:r>
              <a:rPr lang="en-US" dirty="0" err="1"/>
              <a:t>modernisasi</a:t>
            </a:r>
            <a:r>
              <a:rPr lang="en-US" dirty="0"/>
              <a:t>.</a:t>
            </a:r>
          </a:p>
        </p:txBody>
      </p:sp>
    </p:spTree>
    <p:extLst>
      <p:ext uri="{BB962C8B-B14F-4D97-AF65-F5344CB8AC3E}">
        <p14:creationId xmlns:p14="http://schemas.microsoft.com/office/powerpoint/2010/main" val="610007456"/>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8AD482-27A4-454E-8A3A-84F73CBDA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2422E2-F15A-43AE-98F1-7210710B0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025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38757" y="1078378"/>
            <a:ext cx="2188164" cy="4701244"/>
          </a:xfrm>
        </p:spPr>
        <p:txBody>
          <a:bodyPr anchor="ctr">
            <a:normAutofit/>
          </a:bodyPr>
          <a:lstStyle/>
          <a:p>
            <a:r>
              <a:rPr lang="en-US" sz="3100" b="1"/>
              <a:t>Stereotip Ras Minoritas</a:t>
            </a:r>
          </a:p>
        </p:txBody>
      </p:sp>
      <p:sp>
        <p:nvSpPr>
          <p:cNvPr id="12" name="Freeform 6">
            <a:extLst>
              <a:ext uri="{FF2B5EF4-FFF2-40B4-BE49-F238E27FC236}">
                <a16:creationId xmlns:a16="http://schemas.microsoft.com/office/drawing/2014/main" id="{BDC8164B-5FC0-4CBD-B7AE-0CB8780FF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75000"/>
              <a:alpha val="70000"/>
            </a:schemeClr>
          </a:solidFill>
          <a:ln w="0">
            <a:noFill/>
            <a:prstDash val="solid"/>
            <a:round/>
            <a:headEnd/>
            <a:tailEnd/>
          </a:ln>
        </p:spPr>
      </p:sp>
      <p:sp>
        <p:nvSpPr>
          <p:cNvPr id="3" name="Content Placeholder 2"/>
          <p:cNvSpPr>
            <a:spLocks noGrp="1"/>
          </p:cNvSpPr>
          <p:nvPr>
            <p:ph idx="1"/>
          </p:nvPr>
        </p:nvSpPr>
        <p:spPr>
          <a:xfrm>
            <a:off x="3875296" y="1078378"/>
            <a:ext cx="4697204" cy="4701244"/>
          </a:xfrm>
        </p:spPr>
        <p:txBody>
          <a:bodyPr anchor="ctr">
            <a:normAutofit/>
          </a:bodyPr>
          <a:lstStyle/>
          <a:p>
            <a:r>
              <a:rPr lang="en-US" dirty="0"/>
              <a:t>Dunia: </a:t>
            </a:r>
            <a:r>
              <a:rPr lang="en-US" dirty="0" err="1"/>
              <a:t>Kulit</a:t>
            </a:r>
            <a:r>
              <a:rPr lang="en-US" dirty="0"/>
              <a:t> </a:t>
            </a:r>
            <a:r>
              <a:rPr lang="en-US" dirty="0" err="1"/>
              <a:t>hitam</a:t>
            </a:r>
            <a:r>
              <a:rPr lang="en-US" dirty="0"/>
              <a:t> </a:t>
            </a:r>
            <a:r>
              <a:rPr lang="en-US" dirty="0" err="1"/>
              <a:t>dengan</a:t>
            </a:r>
            <a:r>
              <a:rPr lang="en-US" dirty="0"/>
              <a:t> </a:t>
            </a:r>
            <a:r>
              <a:rPr lang="en-US" dirty="0" err="1"/>
              <a:t>kulit</a:t>
            </a:r>
            <a:r>
              <a:rPr lang="en-US" dirty="0"/>
              <a:t> </a:t>
            </a:r>
            <a:r>
              <a:rPr lang="en-US" dirty="0" err="1"/>
              <a:t>putih</a:t>
            </a:r>
            <a:r>
              <a:rPr lang="en-US" dirty="0"/>
              <a:t>, </a:t>
            </a:r>
            <a:r>
              <a:rPr lang="en-US" dirty="0" err="1"/>
              <a:t>terorisme</a:t>
            </a:r>
            <a:r>
              <a:rPr lang="en-US" dirty="0"/>
              <a:t> (Arab) </a:t>
            </a:r>
            <a:r>
              <a:rPr lang="en-US" dirty="0" err="1"/>
              <a:t>atau</a:t>
            </a:r>
            <a:r>
              <a:rPr lang="en-US" dirty="0"/>
              <a:t> Islam</a:t>
            </a:r>
          </a:p>
          <a:p>
            <a:r>
              <a:rPr lang="en-US" dirty="0"/>
              <a:t>Indonesia: Tiong </a:t>
            </a:r>
            <a:r>
              <a:rPr lang="en-US" dirty="0" err="1"/>
              <a:t>Hoa</a:t>
            </a:r>
            <a:r>
              <a:rPr lang="en-US" dirty="0"/>
              <a:t> </a:t>
            </a:r>
            <a:r>
              <a:rPr lang="en-US" dirty="0" err="1"/>
              <a:t>dengan</a:t>
            </a:r>
            <a:r>
              <a:rPr lang="en-US" dirty="0"/>
              <a:t> </a:t>
            </a:r>
            <a:r>
              <a:rPr lang="en-US" dirty="0" err="1"/>
              <a:t>Nasionalisme</a:t>
            </a:r>
            <a:r>
              <a:rPr lang="en-US" dirty="0"/>
              <a:t>, </a:t>
            </a:r>
            <a:r>
              <a:rPr lang="en-US" dirty="0" err="1"/>
              <a:t>Licik</a:t>
            </a:r>
            <a:r>
              <a:rPr lang="en-US" dirty="0"/>
              <a:t>, </a:t>
            </a:r>
            <a:r>
              <a:rPr lang="en-US" dirty="0" err="1"/>
              <a:t>Pelit</a:t>
            </a:r>
            <a:r>
              <a:rPr lang="en-US" dirty="0"/>
              <a:t> dan </a:t>
            </a:r>
            <a:r>
              <a:rPr lang="en-US" dirty="0" err="1"/>
              <a:t>lainnya</a:t>
            </a:r>
            <a:r>
              <a:rPr lang="en-US" dirty="0"/>
              <a:t>. </a:t>
            </a:r>
          </a:p>
          <a:p>
            <a:r>
              <a:rPr lang="en-US" dirty="0" err="1"/>
              <a:t>Suku</a:t>
            </a:r>
            <a:r>
              <a:rPr lang="en-US" dirty="0"/>
              <a:t> : Padang </a:t>
            </a:r>
            <a:r>
              <a:rPr lang="en-US" dirty="0" err="1"/>
              <a:t>dengan</a:t>
            </a:r>
            <a:r>
              <a:rPr lang="en-US" dirty="0"/>
              <a:t> </a:t>
            </a:r>
            <a:r>
              <a:rPr lang="en-US" dirty="0" err="1"/>
              <a:t>pelit</a:t>
            </a:r>
            <a:r>
              <a:rPr lang="en-US" dirty="0"/>
              <a:t>, </a:t>
            </a:r>
          </a:p>
          <a:p>
            <a:pPr marL="0" indent="0">
              <a:buNone/>
            </a:pPr>
            <a:r>
              <a:rPr lang="en-US" dirty="0"/>
              <a:t>   Medan </a:t>
            </a:r>
            <a:r>
              <a:rPr lang="en-US" dirty="0" err="1"/>
              <a:t>dengan</a:t>
            </a:r>
            <a:r>
              <a:rPr lang="en-US" dirty="0"/>
              <a:t> </a:t>
            </a:r>
            <a:r>
              <a:rPr lang="en-US" dirty="0" err="1"/>
              <a:t>keras</a:t>
            </a:r>
            <a:r>
              <a:rPr lang="en-US" dirty="0"/>
              <a:t> </a:t>
            </a:r>
            <a:r>
              <a:rPr lang="en-US" dirty="0" err="1"/>
              <a:t>dalam</a:t>
            </a:r>
            <a:r>
              <a:rPr lang="en-US" dirty="0"/>
              <a:t> </a:t>
            </a:r>
            <a:r>
              <a:rPr lang="en-US" dirty="0" err="1"/>
              <a:t>berbicara</a:t>
            </a:r>
            <a:endParaRPr lang="en-US" dirty="0"/>
          </a:p>
          <a:p>
            <a:endParaRPr lang="en-US" dirty="0"/>
          </a:p>
        </p:txBody>
      </p:sp>
    </p:spTree>
    <p:extLst>
      <p:ext uri="{BB962C8B-B14F-4D97-AF65-F5344CB8AC3E}">
        <p14:creationId xmlns:p14="http://schemas.microsoft.com/office/powerpoint/2010/main" val="1107961349"/>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50B07-CE6D-B44A-A482-1CA014257C2A}"/>
              </a:ext>
            </a:extLst>
          </p:cNvPr>
          <p:cNvSpPr>
            <a:spLocks noGrp="1"/>
          </p:cNvSpPr>
          <p:nvPr>
            <p:ph type="title"/>
          </p:nvPr>
        </p:nvSpPr>
        <p:spPr/>
        <p:txBody>
          <a:bodyPr/>
          <a:lstStyle/>
          <a:p>
            <a:r>
              <a:rPr lang="en-US" dirty="0"/>
              <a:t>STEREOTIP WANITA</a:t>
            </a:r>
          </a:p>
        </p:txBody>
      </p:sp>
      <p:sp>
        <p:nvSpPr>
          <p:cNvPr id="3" name="Content Placeholder 2">
            <a:extLst>
              <a:ext uri="{FF2B5EF4-FFF2-40B4-BE49-F238E27FC236}">
                <a16:creationId xmlns:a16="http://schemas.microsoft.com/office/drawing/2014/main" id="{54B076A9-D0A7-FA4F-BAE5-4A3EB01DE418}"/>
              </a:ext>
            </a:extLst>
          </p:cNvPr>
          <p:cNvSpPr>
            <a:spLocks noGrp="1"/>
          </p:cNvSpPr>
          <p:nvPr>
            <p:ph idx="1"/>
          </p:nvPr>
        </p:nvSpPr>
        <p:spPr>
          <a:xfrm>
            <a:off x="938758" y="1874517"/>
            <a:ext cx="7633742" cy="3822191"/>
          </a:xfrm>
        </p:spPr>
        <p:txBody>
          <a:bodyPr>
            <a:normAutofit fontScale="92500" lnSpcReduction="20000"/>
          </a:bodyPr>
          <a:lstStyle/>
          <a:p>
            <a:r>
              <a:rPr lang="en-US" b="1" dirty="0"/>
              <a:t>Ada </a:t>
            </a:r>
            <a:r>
              <a:rPr lang="en-US" b="1" dirty="0" err="1"/>
              <a:t>semacam</a:t>
            </a:r>
            <a:r>
              <a:rPr lang="en-US" b="1" dirty="0"/>
              <a:t> </a:t>
            </a:r>
            <a:r>
              <a:rPr lang="en-US" b="1" dirty="0" err="1"/>
              <a:t>pemakluman</a:t>
            </a:r>
            <a:r>
              <a:rPr lang="en-US" b="1" dirty="0"/>
              <a:t> </a:t>
            </a:r>
            <a:r>
              <a:rPr lang="en-US" b="1" dirty="0" err="1"/>
              <a:t>bahwa</a:t>
            </a:r>
            <a:r>
              <a:rPr lang="en-US" b="1" dirty="0"/>
              <a:t> </a:t>
            </a:r>
            <a:r>
              <a:rPr lang="en-US" b="1" dirty="0" err="1"/>
              <a:t>perempuan</a:t>
            </a:r>
            <a:r>
              <a:rPr lang="en-US" b="1" dirty="0"/>
              <a:t> </a:t>
            </a:r>
            <a:r>
              <a:rPr lang="en-US" b="1" dirty="0" err="1"/>
              <a:t>adalah</a:t>
            </a:r>
            <a:r>
              <a:rPr lang="en-US" b="1" dirty="0"/>
              <a:t> </a:t>
            </a:r>
            <a:r>
              <a:rPr lang="en-US" b="1" dirty="0" err="1"/>
              <a:t>emosional</a:t>
            </a:r>
            <a:r>
              <a:rPr lang="en-US" b="1" dirty="0"/>
              <a:t>, </a:t>
            </a:r>
            <a:r>
              <a:rPr lang="en-US" b="1" dirty="0" err="1"/>
              <a:t>bodoh</a:t>
            </a:r>
            <a:r>
              <a:rPr lang="en-US" b="1" dirty="0"/>
              <a:t>, </a:t>
            </a:r>
            <a:r>
              <a:rPr lang="en-US" b="1" dirty="0" err="1"/>
              <a:t>penakut</a:t>
            </a:r>
            <a:r>
              <a:rPr lang="en-US" b="1" dirty="0"/>
              <a:t>, </a:t>
            </a:r>
            <a:r>
              <a:rPr lang="en-US" b="1" dirty="0" err="1"/>
              <a:t>cengeng</a:t>
            </a:r>
            <a:r>
              <a:rPr lang="en-US" b="1" dirty="0"/>
              <a:t>, dan </a:t>
            </a:r>
            <a:r>
              <a:rPr lang="en-US" b="1" dirty="0" err="1"/>
              <a:t>laki-laki</a:t>
            </a:r>
            <a:r>
              <a:rPr lang="en-US" b="1" dirty="0"/>
              <a:t> </a:t>
            </a:r>
            <a:r>
              <a:rPr lang="en-US" b="1" dirty="0" err="1"/>
              <a:t>adalah</a:t>
            </a:r>
            <a:r>
              <a:rPr lang="en-US" b="1" dirty="0"/>
              <a:t> </a:t>
            </a:r>
            <a:r>
              <a:rPr lang="en-US" b="1" dirty="0" err="1"/>
              <a:t>sebaliknya</a:t>
            </a:r>
            <a:r>
              <a:rPr lang="en-US" b="1" dirty="0"/>
              <a:t>.</a:t>
            </a:r>
          </a:p>
          <a:p>
            <a:pPr marL="0" indent="0">
              <a:buNone/>
            </a:pPr>
            <a:r>
              <a:rPr lang="en-US" dirty="0"/>
              <a:t>CITRA PEREMPUAN : </a:t>
            </a:r>
          </a:p>
          <a:p>
            <a:pPr marL="0" indent="0">
              <a:buNone/>
            </a:pPr>
            <a:r>
              <a:rPr lang="en-US" dirty="0"/>
              <a:t>- </a:t>
            </a:r>
            <a:r>
              <a:rPr lang="en-US" dirty="0" err="1"/>
              <a:t>pilar</a:t>
            </a:r>
            <a:r>
              <a:rPr lang="en-US" dirty="0"/>
              <a:t> </a:t>
            </a:r>
            <a:r>
              <a:rPr lang="en-US" dirty="0" err="1"/>
              <a:t>rumah</a:t>
            </a:r>
            <a:r>
              <a:rPr lang="en-US" dirty="0"/>
              <a:t> </a:t>
            </a:r>
            <a:r>
              <a:rPr lang="en-US" dirty="0" err="1"/>
              <a:t>tangga</a:t>
            </a:r>
            <a:r>
              <a:rPr lang="en-US" dirty="0"/>
              <a:t> yang </a:t>
            </a:r>
            <a:r>
              <a:rPr lang="en-US" dirty="0" err="1"/>
              <a:t>bergelut</a:t>
            </a:r>
            <a:r>
              <a:rPr lang="en-US" dirty="0"/>
              <a:t> </a:t>
            </a:r>
            <a:r>
              <a:rPr lang="en-US" dirty="0" err="1"/>
              <a:t>dengan</a:t>
            </a:r>
            <a:r>
              <a:rPr lang="en-US" dirty="0"/>
              <a:t> </a:t>
            </a:r>
            <a:r>
              <a:rPr lang="en-US" dirty="0" err="1"/>
              <a:t>tugas</a:t>
            </a:r>
            <a:r>
              <a:rPr lang="en-US" dirty="0"/>
              <a:t> </a:t>
            </a:r>
            <a:r>
              <a:rPr lang="en-US" dirty="0" err="1"/>
              <a:t>utama</a:t>
            </a:r>
            <a:r>
              <a:rPr lang="en-US" dirty="0"/>
              <a:t> </a:t>
            </a:r>
            <a:r>
              <a:rPr lang="en-US" dirty="0" err="1"/>
              <a:t>dari</a:t>
            </a:r>
            <a:r>
              <a:rPr lang="en-US" dirty="0"/>
              <a:t> </a:t>
            </a:r>
            <a:r>
              <a:rPr lang="en-US" dirty="0" err="1"/>
              <a:t>sumur</a:t>
            </a:r>
            <a:r>
              <a:rPr lang="en-US" dirty="0"/>
              <a:t>, </a:t>
            </a:r>
            <a:r>
              <a:rPr lang="en-US" dirty="0" err="1"/>
              <a:t>kasur</a:t>
            </a:r>
            <a:r>
              <a:rPr lang="en-US" dirty="0"/>
              <a:t>, </a:t>
            </a:r>
            <a:r>
              <a:rPr lang="en-US" dirty="0" err="1"/>
              <a:t>sampai</a:t>
            </a:r>
            <a:r>
              <a:rPr lang="en-US" dirty="0"/>
              <a:t> </a:t>
            </a:r>
            <a:r>
              <a:rPr lang="en-US" dirty="0" err="1"/>
              <a:t>ke</a:t>
            </a:r>
            <a:r>
              <a:rPr lang="en-US" dirty="0"/>
              <a:t> </a:t>
            </a:r>
            <a:r>
              <a:rPr lang="en-US" dirty="0" err="1"/>
              <a:t>dapur</a:t>
            </a:r>
            <a:r>
              <a:rPr lang="en-US" dirty="0"/>
              <a:t>. </a:t>
            </a:r>
          </a:p>
          <a:p>
            <a:pPr marL="0" indent="0">
              <a:buNone/>
            </a:pPr>
            <a:r>
              <a:rPr lang="en-US" dirty="0"/>
              <a:t>- “super mom”</a:t>
            </a:r>
          </a:p>
          <a:p>
            <a:pPr marL="0" indent="0">
              <a:buNone/>
            </a:pPr>
            <a:r>
              <a:rPr lang="en-US" b="1" dirty="0"/>
              <a:t>MEROKOK</a:t>
            </a:r>
            <a:r>
              <a:rPr lang="en-US" dirty="0"/>
              <a:t> : </a:t>
            </a:r>
          </a:p>
          <a:p>
            <a:pPr marL="0" indent="0">
              <a:buNone/>
            </a:pPr>
            <a:r>
              <a:rPr lang="en-US" dirty="0"/>
              <a:t>LAKI-LAKI : </a:t>
            </a:r>
            <a:r>
              <a:rPr lang="en-US" dirty="0" err="1"/>
              <a:t>dianggap</a:t>
            </a:r>
            <a:r>
              <a:rPr lang="en-US" dirty="0"/>
              <a:t> </a:t>
            </a:r>
            <a:r>
              <a:rPr lang="en-US" dirty="0" err="1"/>
              <a:t>sudah</a:t>
            </a:r>
            <a:r>
              <a:rPr lang="en-US" dirty="0"/>
              <a:t> </a:t>
            </a:r>
            <a:r>
              <a:rPr lang="en-US" dirty="0" err="1"/>
              <a:t>dewasa</a:t>
            </a:r>
            <a:r>
              <a:rPr lang="en-US" dirty="0"/>
              <a:t>,</a:t>
            </a:r>
          </a:p>
          <a:p>
            <a:pPr marL="0" indent="0">
              <a:buNone/>
            </a:pPr>
            <a:r>
              <a:rPr lang="en-US" dirty="0" err="1"/>
              <a:t>tidak</a:t>
            </a:r>
            <a:r>
              <a:rPr lang="en-US" dirty="0"/>
              <a:t> </a:t>
            </a:r>
            <a:r>
              <a:rPr lang="en-US" dirty="0" err="1"/>
              <a:t>lagi</a:t>
            </a:r>
            <a:r>
              <a:rPr lang="en-US" dirty="0"/>
              <a:t> </a:t>
            </a:r>
            <a:r>
              <a:rPr lang="en-US" dirty="0" err="1"/>
              <a:t>anak</a:t>
            </a:r>
            <a:r>
              <a:rPr lang="en-US" dirty="0"/>
              <a:t> </a:t>
            </a:r>
            <a:r>
              <a:rPr lang="en-US" dirty="0" err="1"/>
              <a:t>kecil</a:t>
            </a:r>
            <a:endParaRPr lang="en-US" dirty="0"/>
          </a:p>
          <a:p>
            <a:pPr marL="0" indent="0">
              <a:buNone/>
            </a:pPr>
            <a:r>
              <a:rPr lang="en-US" dirty="0"/>
              <a:t>WANITA : </a:t>
            </a:r>
            <a:r>
              <a:rPr lang="en-US" dirty="0" err="1"/>
              <a:t>bukan</a:t>
            </a:r>
            <a:r>
              <a:rPr lang="en-US" dirty="0"/>
              <a:t> </a:t>
            </a:r>
            <a:r>
              <a:rPr lang="en-US" dirty="0" err="1"/>
              <a:t>perempuan</a:t>
            </a:r>
            <a:r>
              <a:rPr lang="en-US" dirty="0"/>
              <a:t> </a:t>
            </a:r>
            <a:r>
              <a:rPr lang="en-US" dirty="0" err="1"/>
              <a:t>baik-baik</a:t>
            </a:r>
            <a:r>
              <a:rPr lang="en-US" dirty="0"/>
              <a:t>.</a:t>
            </a:r>
          </a:p>
          <a:p>
            <a:pPr marL="114300" indent="0">
              <a:buNone/>
            </a:pPr>
            <a:endParaRPr lang="en-US" dirty="0"/>
          </a:p>
          <a:p>
            <a:endParaRPr lang="en-US" dirty="0"/>
          </a:p>
          <a:p>
            <a:pPr marL="114300" indent="0">
              <a:buNone/>
            </a:pPr>
            <a:endParaRPr lang="en-US" dirty="0"/>
          </a:p>
          <a:p>
            <a:endParaRPr lang="en-US" dirty="0"/>
          </a:p>
          <a:p>
            <a:endParaRPr lang="en-US" b="1" dirty="0"/>
          </a:p>
        </p:txBody>
      </p:sp>
    </p:spTree>
    <p:extLst>
      <p:ext uri="{BB962C8B-B14F-4D97-AF65-F5344CB8AC3E}">
        <p14:creationId xmlns:p14="http://schemas.microsoft.com/office/powerpoint/2010/main" val="1282801598"/>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19B3-9FEB-F647-BE6F-0CBDF6B518B3}"/>
              </a:ext>
            </a:extLst>
          </p:cNvPr>
          <p:cNvSpPr>
            <a:spLocks noGrp="1"/>
          </p:cNvSpPr>
          <p:nvPr>
            <p:ph type="title"/>
          </p:nvPr>
        </p:nvSpPr>
        <p:spPr>
          <a:xfrm>
            <a:off x="938759" y="644525"/>
            <a:ext cx="3176041" cy="5408866"/>
          </a:xfrm>
        </p:spPr>
        <p:txBody>
          <a:bodyPr anchor="ctr">
            <a:normAutofit/>
          </a:bodyPr>
          <a:lstStyle/>
          <a:p>
            <a:r>
              <a:rPr lang="en-US" sz="3500" dirty="0" err="1"/>
              <a:t>Pembentukan</a:t>
            </a:r>
            <a:r>
              <a:rPr lang="en-US" sz="3500" dirty="0"/>
              <a:t> </a:t>
            </a:r>
            <a:r>
              <a:rPr lang="en-US" sz="3500" dirty="0" err="1"/>
              <a:t>citra</a:t>
            </a:r>
            <a:r>
              <a:rPr lang="en-US" sz="3500" dirty="0"/>
              <a:t> </a:t>
            </a:r>
            <a:r>
              <a:rPr lang="en-US" sz="3500" dirty="0" err="1"/>
              <a:t>perempuan</a:t>
            </a:r>
            <a:endParaRPr lang="en-US" sz="3500" dirty="0"/>
          </a:p>
        </p:txBody>
      </p:sp>
      <p:graphicFrame>
        <p:nvGraphicFramePr>
          <p:cNvPr id="6" name="Content Placeholder 2">
            <a:extLst>
              <a:ext uri="{FF2B5EF4-FFF2-40B4-BE49-F238E27FC236}">
                <a16:creationId xmlns:a16="http://schemas.microsoft.com/office/drawing/2014/main" id="{1A8F7918-8BE6-449C-95AB-8860F577C134}"/>
              </a:ext>
            </a:extLst>
          </p:cNvPr>
          <p:cNvGraphicFramePr>
            <a:graphicFrameLocks noGrp="1"/>
          </p:cNvGraphicFramePr>
          <p:nvPr>
            <p:ph idx="1"/>
            <p:extLst>
              <p:ext uri="{D42A27DB-BD31-4B8C-83A1-F6EECF244321}">
                <p14:modId xmlns:p14="http://schemas.microsoft.com/office/powerpoint/2010/main" val="971880348"/>
              </p:ext>
            </p:extLst>
          </p:nvPr>
        </p:nvGraphicFramePr>
        <p:xfrm>
          <a:off x="3881437" y="644525"/>
          <a:ext cx="4691063" cy="5408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308389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8AD482-27A4-454E-8A3A-84F73CBDA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2422E2-F15A-43AE-98F1-7210710B0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025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711BCC-7D1E-1D40-B841-1FFFCF6387EA}"/>
              </a:ext>
            </a:extLst>
          </p:cNvPr>
          <p:cNvSpPr>
            <a:spLocks noGrp="1"/>
          </p:cNvSpPr>
          <p:nvPr>
            <p:ph type="title"/>
          </p:nvPr>
        </p:nvSpPr>
        <p:spPr>
          <a:xfrm>
            <a:off x="938757" y="1078378"/>
            <a:ext cx="2188164" cy="4701244"/>
          </a:xfrm>
        </p:spPr>
        <p:txBody>
          <a:bodyPr anchor="ctr">
            <a:normAutofit/>
          </a:bodyPr>
          <a:lstStyle/>
          <a:p>
            <a:r>
              <a:rPr lang="en-US" sz="2600"/>
              <a:t>F. STEREOTIP ORANG DENGAN ORIENTASI</a:t>
            </a:r>
            <a:br>
              <a:rPr lang="en-US" sz="2600"/>
            </a:br>
            <a:r>
              <a:rPr lang="en-US" sz="2600"/>
              <a:t>SEKSUAL MENYIMPANG</a:t>
            </a:r>
          </a:p>
        </p:txBody>
      </p:sp>
      <p:sp>
        <p:nvSpPr>
          <p:cNvPr id="12" name="Freeform 6">
            <a:extLst>
              <a:ext uri="{FF2B5EF4-FFF2-40B4-BE49-F238E27FC236}">
                <a16:creationId xmlns:a16="http://schemas.microsoft.com/office/drawing/2014/main" id="{BDC8164B-5FC0-4CBD-B7AE-0CB8780FF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75000"/>
              <a:alpha val="70000"/>
            </a:schemeClr>
          </a:solidFill>
          <a:ln w="0">
            <a:noFill/>
            <a:prstDash val="solid"/>
            <a:round/>
            <a:headEnd/>
            <a:tailEnd/>
          </a:ln>
        </p:spPr>
      </p:sp>
      <p:sp>
        <p:nvSpPr>
          <p:cNvPr id="3" name="Content Placeholder 2">
            <a:extLst>
              <a:ext uri="{FF2B5EF4-FFF2-40B4-BE49-F238E27FC236}">
                <a16:creationId xmlns:a16="http://schemas.microsoft.com/office/drawing/2014/main" id="{012D2FFF-4585-4748-B037-1511B441AEA0}"/>
              </a:ext>
            </a:extLst>
          </p:cNvPr>
          <p:cNvSpPr>
            <a:spLocks noGrp="1"/>
          </p:cNvSpPr>
          <p:nvPr>
            <p:ph idx="1"/>
          </p:nvPr>
        </p:nvSpPr>
        <p:spPr>
          <a:xfrm>
            <a:off x="3875296" y="1078378"/>
            <a:ext cx="4697204" cy="4701244"/>
          </a:xfrm>
        </p:spPr>
        <p:txBody>
          <a:bodyPr anchor="ctr">
            <a:normAutofit/>
          </a:bodyPr>
          <a:lstStyle/>
          <a:p>
            <a:pPr>
              <a:lnSpc>
                <a:spcPct val="100000"/>
              </a:lnSpc>
            </a:pPr>
            <a:r>
              <a:rPr lang="en-US" sz="1300" b="1" dirty="0" err="1"/>
              <a:t>Homoseksual</a:t>
            </a:r>
            <a:r>
              <a:rPr lang="en-US" sz="1300" b="1" dirty="0"/>
              <a:t>/lesbian</a:t>
            </a:r>
            <a:r>
              <a:rPr lang="en-US" sz="1300" dirty="0"/>
              <a:t> </a:t>
            </a:r>
            <a:r>
              <a:rPr lang="en-US" sz="1300" dirty="0" err="1"/>
              <a:t>masih</a:t>
            </a:r>
            <a:r>
              <a:rPr lang="en-US" sz="1300" dirty="0"/>
              <a:t> </a:t>
            </a:r>
            <a:r>
              <a:rPr lang="en-US" sz="1300" dirty="0" err="1"/>
              <a:t>digambarkan</a:t>
            </a:r>
            <a:r>
              <a:rPr lang="en-US" sz="1300" dirty="0"/>
              <a:t> oleh</a:t>
            </a:r>
          </a:p>
          <a:p>
            <a:pPr marL="0" indent="0">
              <a:lnSpc>
                <a:spcPct val="100000"/>
              </a:lnSpc>
              <a:buNone/>
            </a:pPr>
            <a:r>
              <a:rPr lang="en-US" sz="1300" dirty="0"/>
              <a:t>	media dan </a:t>
            </a:r>
            <a:r>
              <a:rPr lang="en-US" sz="1300" dirty="0" err="1"/>
              <a:t>masyarakat</a:t>
            </a:r>
            <a:r>
              <a:rPr lang="en-US" sz="1300" dirty="0"/>
              <a:t> </a:t>
            </a:r>
            <a:r>
              <a:rPr lang="en-US" sz="1300" dirty="0" err="1"/>
              <a:t>sebagai</a:t>
            </a:r>
            <a:r>
              <a:rPr lang="en-US" sz="1300" dirty="0"/>
              <a:t> </a:t>
            </a:r>
            <a:r>
              <a:rPr lang="en-US" sz="1300" dirty="0" err="1"/>
              <a:t>kejahatan</a:t>
            </a:r>
            <a:r>
              <a:rPr lang="en-US" sz="1300" dirty="0"/>
              <a:t> dan </a:t>
            </a:r>
            <a:r>
              <a:rPr lang="en-US" sz="1300" dirty="0" err="1"/>
              <a:t>karenanya</a:t>
            </a:r>
            <a:endParaRPr lang="en-US" sz="1300" dirty="0"/>
          </a:p>
          <a:p>
            <a:pPr marL="0" indent="0">
              <a:lnSpc>
                <a:spcPct val="100000"/>
              </a:lnSpc>
              <a:buNone/>
            </a:pPr>
            <a:r>
              <a:rPr lang="en-US" sz="1300" dirty="0"/>
              <a:t>	</a:t>
            </a:r>
            <a:r>
              <a:rPr lang="en-US" sz="1300" dirty="0" err="1"/>
              <a:t>tidak</a:t>
            </a:r>
            <a:r>
              <a:rPr lang="en-US" sz="1300" dirty="0"/>
              <a:t> </a:t>
            </a:r>
            <a:r>
              <a:rPr lang="en-US" sz="1300" dirty="0" err="1"/>
              <a:t>boleh</a:t>
            </a:r>
            <a:r>
              <a:rPr lang="en-US" sz="1300" dirty="0"/>
              <a:t> </a:t>
            </a:r>
            <a:r>
              <a:rPr lang="en-US" sz="1300" dirty="0" err="1"/>
              <a:t>diberi</a:t>
            </a:r>
            <a:r>
              <a:rPr lang="en-US" sz="1300" dirty="0"/>
              <a:t> </a:t>
            </a:r>
            <a:r>
              <a:rPr lang="en-US" sz="1300" dirty="0" err="1"/>
              <a:t>ruang</a:t>
            </a:r>
            <a:r>
              <a:rPr lang="en-US" sz="1300" dirty="0"/>
              <a:t> </a:t>
            </a:r>
            <a:r>
              <a:rPr lang="en-US" sz="1300" dirty="0" err="1"/>
              <a:t>untuk</a:t>
            </a:r>
            <a:r>
              <a:rPr lang="en-US" sz="1300" dirty="0"/>
              <a:t> </a:t>
            </a:r>
            <a:r>
              <a:rPr lang="en-US" sz="1300" dirty="0" err="1"/>
              <a:t>berkembang</a:t>
            </a:r>
            <a:r>
              <a:rPr lang="en-US" sz="1300" dirty="0"/>
              <a:t>.</a:t>
            </a:r>
          </a:p>
          <a:p>
            <a:pPr>
              <a:lnSpc>
                <a:spcPct val="100000"/>
              </a:lnSpc>
            </a:pPr>
            <a:endParaRPr lang="en-US" sz="1300" dirty="0"/>
          </a:p>
          <a:p>
            <a:pPr>
              <a:lnSpc>
                <a:spcPct val="100000"/>
              </a:lnSpc>
            </a:pPr>
            <a:r>
              <a:rPr lang="en-US" sz="1300" dirty="0" err="1"/>
              <a:t>Kamilia</a:t>
            </a:r>
            <a:r>
              <a:rPr lang="en-US" sz="1300" dirty="0"/>
              <a:t> </a:t>
            </a:r>
            <a:r>
              <a:rPr lang="en-US" sz="1300" dirty="0" err="1"/>
              <a:t>Manaf</a:t>
            </a:r>
            <a:r>
              <a:rPr lang="en-US" sz="1300" dirty="0"/>
              <a:t>, </a:t>
            </a:r>
            <a:r>
              <a:rPr lang="en-US" sz="1300" dirty="0" err="1"/>
              <a:t>Koordinator</a:t>
            </a:r>
            <a:r>
              <a:rPr lang="en-US" sz="1300" dirty="0"/>
              <a:t> </a:t>
            </a:r>
            <a:r>
              <a:rPr lang="en-US" sz="1300" dirty="0" err="1"/>
              <a:t>Institut</a:t>
            </a:r>
            <a:r>
              <a:rPr lang="en-US" sz="1300" dirty="0"/>
              <a:t> </a:t>
            </a:r>
            <a:r>
              <a:rPr lang="en-US" sz="1300" dirty="0" err="1"/>
              <a:t>Pelangi</a:t>
            </a:r>
            <a:r>
              <a:rPr lang="en-US" sz="1300" dirty="0"/>
              <a:t> </a:t>
            </a:r>
            <a:r>
              <a:rPr lang="en-US" sz="1300" dirty="0" err="1"/>
              <a:t>Perempuan</a:t>
            </a:r>
            <a:endParaRPr lang="en-US" sz="1300" dirty="0"/>
          </a:p>
          <a:p>
            <a:pPr marL="0" indent="0">
              <a:lnSpc>
                <a:spcPct val="100000"/>
              </a:lnSpc>
              <a:buNone/>
            </a:pPr>
            <a:r>
              <a:rPr lang="en-US" sz="1300" dirty="0"/>
              <a:t>	(</a:t>
            </a:r>
            <a:r>
              <a:rPr lang="en-US" sz="1300" dirty="0" err="1"/>
              <a:t>lihat</a:t>
            </a:r>
            <a:r>
              <a:rPr lang="en-US" sz="1300" dirty="0"/>
              <a:t> </a:t>
            </a:r>
            <a:r>
              <a:rPr lang="en-US" sz="1300" dirty="0" err="1"/>
              <a:t>www.satupelangi.com</a:t>
            </a:r>
            <a:r>
              <a:rPr lang="en-US" sz="1300" dirty="0"/>
              <a:t>), </a:t>
            </a:r>
            <a:r>
              <a:rPr lang="en-US" sz="1300" dirty="0" err="1"/>
              <a:t>kira-kira</a:t>
            </a:r>
            <a:r>
              <a:rPr lang="en-US" sz="1300" dirty="0"/>
              <a:t> 1 </a:t>
            </a:r>
            <a:r>
              <a:rPr lang="en-US" sz="1300" dirty="0" err="1"/>
              <a:t>dari</a:t>
            </a:r>
            <a:r>
              <a:rPr lang="en-US" sz="1300" dirty="0"/>
              <a:t> 10 orang</a:t>
            </a:r>
          </a:p>
          <a:p>
            <a:pPr marL="0" indent="0">
              <a:lnSpc>
                <a:spcPct val="100000"/>
              </a:lnSpc>
              <a:buNone/>
            </a:pPr>
            <a:r>
              <a:rPr lang="en-US" sz="1300" dirty="0"/>
              <a:t>	</a:t>
            </a:r>
            <a:r>
              <a:rPr lang="en-US" sz="1300" dirty="0" err="1"/>
              <a:t>mungkin</a:t>
            </a:r>
            <a:r>
              <a:rPr lang="en-US" sz="1300" dirty="0"/>
              <a:t> lesbian </a:t>
            </a:r>
            <a:r>
              <a:rPr lang="en-US" sz="1300" dirty="0" err="1"/>
              <a:t>atau</a:t>
            </a:r>
            <a:r>
              <a:rPr lang="en-US" sz="1300" dirty="0"/>
              <a:t> gay.</a:t>
            </a:r>
          </a:p>
          <a:p>
            <a:pPr>
              <a:lnSpc>
                <a:spcPct val="100000"/>
              </a:lnSpc>
            </a:pPr>
            <a:endParaRPr lang="en-US" sz="1300" dirty="0"/>
          </a:p>
          <a:p>
            <a:pPr>
              <a:lnSpc>
                <a:spcPct val="100000"/>
              </a:lnSpc>
            </a:pPr>
            <a:r>
              <a:rPr lang="en-US" sz="1300" dirty="0" err="1"/>
              <a:t>Kamilia</a:t>
            </a:r>
            <a:r>
              <a:rPr lang="en-US" sz="1300" dirty="0"/>
              <a:t> </a:t>
            </a:r>
            <a:r>
              <a:rPr lang="en-US" sz="1300" dirty="0" err="1"/>
              <a:t>Manaf</a:t>
            </a:r>
            <a:r>
              <a:rPr lang="en-US" sz="1300" dirty="0"/>
              <a:t> </a:t>
            </a:r>
            <a:r>
              <a:rPr lang="en-US" sz="1300" dirty="0" err="1"/>
              <a:t>menegaskan</a:t>
            </a:r>
            <a:r>
              <a:rPr lang="en-US" sz="1300" dirty="0"/>
              <a:t> </a:t>
            </a:r>
            <a:r>
              <a:rPr lang="en-US" sz="1300" dirty="0" err="1"/>
              <a:t>bahwa</a:t>
            </a:r>
            <a:r>
              <a:rPr lang="en-US" sz="1300" dirty="0"/>
              <a:t> lesbian </a:t>
            </a:r>
            <a:r>
              <a:rPr lang="en-US" sz="1300" dirty="0" err="1"/>
              <a:t>bukanlah</a:t>
            </a:r>
            <a:endParaRPr lang="en-US" sz="1300" dirty="0"/>
          </a:p>
          <a:p>
            <a:pPr marL="0" indent="0">
              <a:lnSpc>
                <a:spcPct val="100000"/>
              </a:lnSpc>
              <a:buNone/>
            </a:pPr>
            <a:r>
              <a:rPr lang="en-US" sz="1300" dirty="0"/>
              <a:t>	</a:t>
            </a:r>
            <a:r>
              <a:rPr lang="en-US" sz="1300" dirty="0" err="1"/>
              <a:t>penyakit</a:t>
            </a:r>
            <a:r>
              <a:rPr lang="en-US" sz="1300" dirty="0"/>
              <a:t>. Lesbian </a:t>
            </a:r>
            <a:r>
              <a:rPr lang="en-US" sz="1300" dirty="0" err="1"/>
              <a:t>hanyalah</a:t>
            </a:r>
            <a:r>
              <a:rPr lang="en-US" sz="1300" dirty="0"/>
              <a:t> </a:t>
            </a:r>
            <a:r>
              <a:rPr lang="en-US" sz="1300" dirty="0" err="1"/>
              <a:t>masalah</a:t>
            </a:r>
            <a:r>
              <a:rPr lang="en-US" sz="1300" dirty="0"/>
              <a:t> </a:t>
            </a:r>
            <a:r>
              <a:rPr lang="en-US" sz="1300" dirty="0" err="1"/>
              <a:t>orientasi</a:t>
            </a:r>
            <a:r>
              <a:rPr lang="en-US" sz="1300" dirty="0"/>
              <a:t> </a:t>
            </a:r>
            <a:r>
              <a:rPr lang="en-US" sz="1300" dirty="0" err="1"/>
              <a:t>seksual</a:t>
            </a:r>
            <a:r>
              <a:rPr lang="en-US" sz="1300" dirty="0"/>
              <a:t>,</a:t>
            </a:r>
          </a:p>
          <a:p>
            <a:pPr marL="0" indent="0">
              <a:lnSpc>
                <a:spcPct val="100000"/>
              </a:lnSpc>
              <a:buNone/>
            </a:pPr>
            <a:r>
              <a:rPr lang="en-US" sz="1300" dirty="0"/>
              <a:t>	dan </a:t>
            </a:r>
            <a:r>
              <a:rPr lang="en-US" sz="1300" dirty="0" err="1"/>
              <a:t>kita</a:t>
            </a:r>
            <a:r>
              <a:rPr lang="en-US" sz="1300" dirty="0"/>
              <a:t> </a:t>
            </a:r>
            <a:r>
              <a:rPr lang="en-US" sz="1300" dirty="0" err="1"/>
              <a:t>tetap</a:t>
            </a:r>
            <a:r>
              <a:rPr lang="en-US" sz="1300" dirty="0"/>
              <a:t> </a:t>
            </a:r>
            <a:r>
              <a:rPr lang="en-US" sz="1300" dirty="0" err="1"/>
              <a:t>bisa</a:t>
            </a:r>
            <a:r>
              <a:rPr lang="en-US" sz="1300" dirty="0"/>
              <a:t> </a:t>
            </a:r>
            <a:r>
              <a:rPr lang="en-US" sz="1300" dirty="0" err="1"/>
              <a:t>menunjukkan</a:t>
            </a:r>
            <a:r>
              <a:rPr lang="en-US" sz="1300" dirty="0"/>
              <a:t> </a:t>
            </a:r>
            <a:r>
              <a:rPr lang="en-US" sz="1300" dirty="0" err="1"/>
              <a:t>karya-karya</a:t>
            </a:r>
            <a:r>
              <a:rPr lang="en-US" sz="1300" dirty="0"/>
              <a:t>, </a:t>
            </a:r>
            <a:r>
              <a:rPr lang="en-US" sz="1300" dirty="0" err="1"/>
              <a:t>prestasi</a:t>
            </a:r>
            <a:r>
              <a:rPr lang="en-US" sz="1300" dirty="0"/>
              <a:t>,</a:t>
            </a:r>
          </a:p>
          <a:p>
            <a:pPr marL="0" indent="0">
              <a:lnSpc>
                <a:spcPct val="100000"/>
              </a:lnSpc>
              <a:buNone/>
            </a:pPr>
            <a:r>
              <a:rPr lang="en-US" sz="1300" dirty="0"/>
              <a:t>	</a:t>
            </a:r>
            <a:r>
              <a:rPr lang="en-US" sz="1300" dirty="0" err="1"/>
              <a:t>atau</a:t>
            </a:r>
            <a:r>
              <a:rPr lang="en-US" sz="1300" dirty="0"/>
              <a:t> </a:t>
            </a:r>
            <a:r>
              <a:rPr lang="en-US" sz="1300" dirty="0" err="1"/>
              <a:t>buah</a:t>
            </a:r>
            <a:r>
              <a:rPr lang="en-US" sz="1300" dirty="0"/>
              <a:t> </a:t>
            </a:r>
            <a:r>
              <a:rPr lang="en-US" sz="1300" dirty="0" err="1"/>
              <a:t>pikir</a:t>
            </a:r>
            <a:r>
              <a:rPr lang="en-US" sz="1300" dirty="0"/>
              <a:t> yang </a:t>
            </a:r>
            <a:r>
              <a:rPr lang="en-US" sz="1300" dirty="0" err="1"/>
              <a:t>sama</a:t>
            </a:r>
            <a:r>
              <a:rPr lang="en-US" sz="1300" dirty="0"/>
              <a:t> </a:t>
            </a:r>
            <a:r>
              <a:rPr lang="en-US" sz="1300" dirty="0" err="1"/>
              <a:t>seperti</a:t>
            </a:r>
            <a:r>
              <a:rPr lang="en-US" sz="1300" dirty="0"/>
              <a:t> </a:t>
            </a:r>
            <a:r>
              <a:rPr lang="en-US" sz="1300" dirty="0" err="1"/>
              <a:t>manusia</a:t>
            </a:r>
            <a:r>
              <a:rPr lang="en-US" sz="1300" dirty="0"/>
              <a:t> </a:t>
            </a:r>
            <a:r>
              <a:rPr lang="en-US" sz="1300" dirty="0" err="1"/>
              <a:t>lainnya</a:t>
            </a:r>
            <a:r>
              <a:rPr lang="en-US" sz="1300" dirty="0"/>
              <a:t>. </a:t>
            </a:r>
            <a:r>
              <a:rPr lang="en-US" sz="1300" dirty="0" err="1"/>
              <a:t>Su</a:t>
            </a:r>
            <a:r>
              <a:rPr lang="en-US" sz="1300" dirty="0"/>
              <a:t>-</a:t>
            </a:r>
          </a:p>
          <a:p>
            <a:pPr marL="0" indent="0">
              <a:lnSpc>
                <a:spcPct val="100000"/>
              </a:lnSpc>
              <a:buNone/>
            </a:pPr>
            <a:r>
              <a:rPr lang="en-US" sz="1300" dirty="0"/>
              <a:t>	dah </a:t>
            </a:r>
            <a:r>
              <a:rPr lang="en-US" sz="1300" dirty="0" err="1"/>
              <a:t>terbukti</a:t>
            </a:r>
            <a:r>
              <a:rPr lang="en-US" sz="1300" dirty="0"/>
              <a:t> </a:t>
            </a:r>
            <a:r>
              <a:rPr lang="en-US" sz="1300" dirty="0" err="1"/>
              <a:t>banyak</a:t>
            </a:r>
            <a:r>
              <a:rPr lang="en-US" sz="1300" dirty="0"/>
              <a:t> lesbian yang </a:t>
            </a:r>
            <a:r>
              <a:rPr lang="en-US" sz="1300" dirty="0" err="1"/>
              <a:t>sukses</a:t>
            </a:r>
            <a:r>
              <a:rPr lang="en-US" sz="1300" dirty="0"/>
              <a:t> pada </a:t>
            </a:r>
            <a:r>
              <a:rPr lang="en-US" sz="1300" dirty="0" err="1"/>
              <a:t>profesinya</a:t>
            </a:r>
            <a:endParaRPr lang="en-US" sz="1300" dirty="0"/>
          </a:p>
          <a:p>
            <a:pPr marL="0" indent="0">
              <a:lnSpc>
                <a:spcPct val="100000"/>
              </a:lnSpc>
              <a:buNone/>
            </a:pPr>
            <a:r>
              <a:rPr lang="en-US" sz="1300" dirty="0"/>
              <a:t>	</a:t>
            </a:r>
            <a:r>
              <a:rPr lang="en-US" sz="1300" dirty="0" err="1"/>
              <a:t>masing-masing</a:t>
            </a:r>
            <a:r>
              <a:rPr lang="en-US" sz="1300" dirty="0"/>
              <a:t>, </a:t>
            </a:r>
            <a:r>
              <a:rPr lang="en-US" sz="1300" dirty="0" err="1"/>
              <a:t>yaitu</a:t>
            </a:r>
            <a:r>
              <a:rPr lang="en-US" sz="1300" dirty="0"/>
              <a:t> </a:t>
            </a:r>
            <a:r>
              <a:rPr lang="en-US" sz="1300" dirty="0" err="1"/>
              <a:t>menjadi</a:t>
            </a:r>
            <a:r>
              <a:rPr lang="en-US" sz="1300" dirty="0"/>
              <a:t> </a:t>
            </a:r>
            <a:r>
              <a:rPr lang="en-US" sz="1300" dirty="0" err="1"/>
              <a:t>penyiar</a:t>
            </a:r>
            <a:r>
              <a:rPr lang="en-US" sz="1300" dirty="0"/>
              <a:t> </a:t>
            </a:r>
            <a:r>
              <a:rPr lang="en-US" sz="1300" dirty="0" err="1"/>
              <a:t>televisi</a:t>
            </a:r>
            <a:r>
              <a:rPr lang="en-US" sz="1300" dirty="0"/>
              <a:t> </a:t>
            </a:r>
            <a:r>
              <a:rPr lang="en-US" sz="1300" dirty="0" err="1"/>
              <a:t>ternama</a:t>
            </a:r>
            <a:r>
              <a:rPr lang="en-US" sz="1300" dirty="0"/>
              <a:t>,</a:t>
            </a:r>
          </a:p>
          <a:p>
            <a:pPr marL="0" indent="0">
              <a:lnSpc>
                <a:spcPct val="100000"/>
              </a:lnSpc>
              <a:buNone/>
            </a:pPr>
            <a:r>
              <a:rPr lang="en-US" sz="1300" dirty="0"/>
              <a:t>	</a:t>
            </a:r>
            <a:r>
              <a:rPr lang="en-US" sz="1300" dirty="0" err="1"/>
              <a:t>penyanyi</a:t>
            </a:r>
            <a:r>
              <a:rPr lang="en-US" sz="1300" dirty="0"/>
              <a:t> </a:t>
            </a:r>
            <a:r>
              <a:rPr lang="en-US" sz="1300" dirty="0" err="1"/>
              <a:t>terkenal</a:t>
            </a:r>
            <a:r>
              <a:rPr lang="en-US" sz="1300" dirty="0"/>
              <a:t>, </a:t>
            </a:r>
            <a:r>
              <a:rPr lang="en-US" sz="1300" dirty="0" err="1"/>
              <a:t>atlet</a:t>
            </a:r>
            <a:r>
              <a:rPr lang="en-US" sz="1300" dirty="0"/>
              <a:t> </a:t>
            </a:r>
            <a:r>
              <a:rPr lang="en-US" sz="1300" dirty="0" err="1"/>
              <a:t>internasional</a:t>
            </a:r>
            <a:r>
              <a:rPr lang="en-US" sz="1300" dirty="0"/>
              <a:t>, </a:t>
            </a:r>
            <a:r>
              <a:rPr lang="en-US" sz="1300" dirty="0" err="1"/>
              <a:t>atau</a:t>
            </a:r>
            <a:r>
              <a:rPr lang="en-US" sz="1300" dirty="0"/>
              <a:t> </a:t>
            </a:r>
            <a:r>
              <a:rPr lang="en-US" sz="1300" dirty="0" err="1"/>
              <a:t>bahkan</a:t>
            </a:r>
            <a:r>
              <a:rPr lang="en-US" sz="1300" dirty="0"/>
              <a:t> ang-</a:t>
            </a:r>
          </a:p>
          <a:p>
            <a:pPr marL="0" indent="0">
              <a:lnSpc>
                <a:spcPct val="100000"/>
              </a:lnSpc>
              <a:buNone/>
            </a:pPr>
            <a:r>
              <a:rPr lang="en-US" sz="1300" dirty="0"/>
              <a:t>	</a:t>
            </a:r>
            <a:r>
              <a:rPr lang="en-US" sz="1300" dirty="0" err="1"/>
              <a:t>gota</a:t>
            </a:r>
            <a:r>
              <a:rPr lang="en-US" sz="1300" dirty="0"/>
              <a:t> </a:t>
            </a:r>
            <a:r>
              <a:rPr lang="en-US" sz="1300" dirty="0" err="1"/>
              <a:t>parlemen</a:t>
            </a:r>
            <a:r>
              <a:rPr lang="en-US" sz="1300" dirty="0"/>
              <a:t>.</a:t>
            </a:r>
          </a:p>
          <a:p>
            <a:pPr>
              <a:lnSpc>
                <a:spcPct val="100000"/>
              </a:lnSpc>
            </a:pPr>
            <a:endParaRPr lang="en-US" sz="1300" dirty="0"/>
          </a:p>
        </p:txBody>
      </p:sp>
    </p:spTree>
    <p:extLst>
      <p:ext uri="{BB962C8B-B14F-4D97-AF65-F5344CB8AC3E}">
        <p14:creationId xmlns:p14="http://schemas.microsoft.com/office/powerpoint/2010/main" val="3002501793"/>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80D4D6-B06E-4316-8BBC-7A65A10AC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44D4A3-5160-AF49-A46B-462115526D50}"/>
              </a:ext>
            </a:extLst>
          </p:cNvPr>
          <p:cNvSpPr>
            <a:spLocks noGrp="1"/>
          </p:cNvSpPr>
          <p:nvPr>
            <p:ph type="title"/>
          </p:nvPr>
        </p:nvSpPr>
        <p:spPr>
          <a:xfrm>
            <a:off x="571497" y="1153287"/>
            <a:ext cx="2677924" cy="4551426"/>
          </a:xfrm>
        </p:spPr>
        <p:txBody>
          <a:bodyPr anchor="ctr">
            <a:normAutofit/>
          </a:bodyPr>
          <a:lstStyle/>
          <a:p>
            <a:pPr algn="r"/>
            <a:r>
              <a:rPr lang="en-US" sz="2800"/>
              <a:t>G. STEREOTIP AGAMA</a:t>
            </a:r>
          </a:p>
        </p:txBody>
      </p:sp>
      <p:cxnSp>
        <p:nvCxnSpPr>
          <p:cNvPr id="10" name="Straight Connector 9">
            <a:extLst>
              <a:ext uri="{FF2B5EF4-FFF2-40B4-BE49-F238E27FC236}">
                <a16:creationId xmlns:a16="http://schemas.microsoft.com/office/drawing/2014/main" id="{ED72A37F-0C2F-473C-9D71-B80AEE71BF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7847" y="1962397"/>
            <a:ext cx="0" cy="2933206"/>
          </a:xfrm>
          <a:prstGeom prst="line">
            <a:avLst/>
          </a:prstGeom>
          <a:ln w="22225">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4016ABB-4F5D-4BFA-9406-7CD61399B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50264" y="1964267"/>
            <a:ext cx="643467" cy="914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28CBC37D-8312-450C-9DF6-AE242E2F4B8D}"/>
              </a:ext>
            </a:extLst>
          </p:cNvPr>
          <p:cNvSpPr txBox="1"/>
          <p:nvPr/>
        </p:nvSpPr>
        <p:spPr>
          <a:xfrm>
            <a:off x="4114800" y="2286000"/>
            <a:ext cx="4038597" cy="1754326"/>
          </a:xfrm>
          <a:prstGeom prst="rect">
            <a:avLst/>
          </a:prstGeom>
          <a:noFill/>
        </p:spPr>
        <p:txBody>
          <a:bodyPr wrap="square" rtlCol="0">
            <a:spAutoFit/>
          </a:bodyPr>
          <a:lstStyle/>
          <a:p>
            <a:pPr algn="just"/>
            <a:r>
              <a:rPr lang="en-US" dirty="0" err="1"/>
              <a:t>Seringkali</a:t>
            </a:r>
            <a:r>
              <a:rPr lang="en-US" dirty="0"/>
              <a:t> </a:t>
            </a:r>
            <a:r>
              <a:rPr lang="en-US" dirty="0" err="1"/>
              <a:t>terjadi</a:t>
            </a:r>
            <a:r>
              <a:rPr lang="en-US" dirty="0"/>
              <a:t> juga </a:t>
            </a:r>
            <a:r>
              <a:rPr lang="en-US" dirty="0" err="1"/>
              <a:t>stereotip</a:t>
            </a:r>
            <a:r>
              <a:rPr lang="en-US" dirty="0"/>
              <a:t> agama </a:t>
            </a:r>
            <a:r>
              <a:rPr lang="en-US" dirty="0" err="1"/>
              <a:t>dengan</a:t>
            </a:r>
            <a:r>
              <a:rPr lang="en-US" dirty="0"/>
              <a:t> </a:t>
            </a:r>
            <a:r>
              <a:rPr lang="en-US" dirty="0" err="1"/>
              <a:t>cara</a:t>
            </a:r>
            <a:r>
              <a:rPr lang="en-US" dirty="0"/>
              <a:t> </a:t>
            </a:r>
            <a:r>
              <a:rPr lang="en-US" dirty="0" err="1"/>
              <a:t>melabelkan</a:t>
            </a:r>
            <a:r>
              <a:rPr lang="en-US" dirty="0"/>
              <a:t> agama </a:t>
            </a:r>
            <a:r>
              <a:rPr lang="en-US" dirty="0" err="1"/>
              <a:t>dengan</a:t>
            </a:r>
            <a:r>
              <a:rPr lang="en-US" dirty="0"/>
              <a:t> label-label </a:t>
            </a:r>
            <a:r>
              <a:rPr lang="en-US" dirty="0" err="1"/>
              <a:t>tertentu</a:t>
            </a:r>
            <a:r>
              <a:rPr lang="en-US" dirty="0"/>
              <a:t>- media juga </a:t>
            </a:r>
            <a:r>
              <a:rPr lang="en-US" dirty="0" err="1"/>
              <a:t>berperan</a:t>
            </a:r>
            <a:r>
              <a:rPr lang="en-US" dirty="0"/>
              <a:t> </a:t>
            </a:r>
            <a:r>
              <a:rPr lang="en-US" dirty="0" err="1"/>
              <a:t>dalam</a:t>
            </a:r>
            <a:r>
              <a:rPr lang="en-US" dirty="0"/>
              <a:t> </a:t>
            </a:r>
            <a:r>
              <a:rPr lang="en-US" dirty="0" err="1"/>
              <a:t>ikut</a:t>
            </a:r>
            <a:r>
              <a:rPr lang="en-US" dirty="0"/>
              <a:t> </a:t>
            </a:r>
            <a:r>
              <a:rPr lang="en-US" dirty="0" err="1"/>
              <a:t>menyebarluaskan</a:t>
            </a:r>
            <a:r>
              <a:rPr lang="en-US" dirty="0"/>
              <a:t>. Hal </a:t>
            </a:r>
            <a:r>
              <a:rPr lang="en-US" dirty="0" err="1"/>
              <a:t>ini</a:t>
            </a:r>
            <a:r>
              <a:rPr lang="en-US" dirty="0"/>
              <a:t> </a:t>
            </a:r>
            <a:r>
              <a:rPr lang="en-US" dirty="0" err="1"/>
              <a:t>membuat</a:t>
            </a:r>
            <a:r>
              <a:rPr lang="en-US" dirty="0"/>
              <a:t> </a:t>
            </a:r>
            <a:r>
              <a:rPr lang="en-US" dirty="0" err="1"/>
              <a:t>masyarakat</a:t>
            </a:r>
            <a:r>
              <a:rPr lang="en-US" dirty="0"/>
              <a:t> </a:t>
            </a:r>
            <a:r>
              <a:rPr lang="en-US" dirty="0" err="1"/>
              <a:t>meyakini</a:t>
            </a:r>
            <a:r>
              <a:rPr lang="en-US" dirty="0"/>
              <a:t> </a:t>
            </a:r>
            <a:r>
              <a:rPr lang="en-US" dirty="0" err="1"/>
              <a:t>stereotip</a:t>
            </a:r>
            <a:r>
              <a:rPr lang="en-US" dirty="0"/>
              <a:t> </a:t>
            </a:r>
            <a:r>
              <a:rPr lang="en-US" dirty="0" err="1"/>
              <a:t>tersebut</a:t>
            </a:r>
            <a:r>
              <a:rPr lang="en-US" dirty="0"/>
              <a:t>.</a:t>
            </a:r>
            <a:endParaRPr lang="en-ID" dirty="0"/>
          </a:p>
        </p:txBody>
      </p:sp>
    </p:spTree>
    <p:extLst>
      <p:ext uri="{BB962C8B-B14F-4D97-AF65-F5344CB8AC3E}">
        <p14:creationId xmlns:p14="http://schemas.microsoft.com/office/powerpoint/2010/main" val="303040678"/>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DF9E-AE63-3F46-91D0-8FB7C5B18521}"/>
              </a:ext>
            </a:extLst>
          </p:cNvPr>
          <p:cNvSpPr>
            <a:spLocks noGrp="1"/>
          </p:cNvSpPr>
          <p:nvPr>
            <p:ph type="title"/>
          </p:nvPr>
        </p:nvSpPr>
        <p:spPr/>
        <p:txBody>
          <a:bodyPr/>
          <a:lstStyle/>
          <a:p>
            <a:r>
              <a:rPr lang="en-US" b="1" dirty="0">
                <a:latin typeface="Sakkal Majalla" panose="020F0502020204030204" pitchFamily="34" charset="0"/>
                <a:cs typeface="Sakkal Majalla" panose="020F0502020204030204" pitchFamily="34" charset="0"/>
              </a:rPr>
              <a:t>H. MELAWAN STEREOTIP</a:t>
            </a:r>
          </a:p>
        </p:txBody>
      </p:sp>
      <p:sp>
        <p:nvSpPr>
          <p:cNvPr id="3" name="Content Placeholder 2">
            <a:extLst>
              <a:ext uri="{FF2B5EF4-FFF2-40B4-BE49-F238E27FC236}">
                <a16:creationId xmlns:a16="http://schemas.microsoft.com/office/drawing/2014/main" id="{0C00A0DC-8C2B-B64A-A7C8-8A2AD9DB9902}"/>
              </a:ext>
            </a:extLst>
          </p:cNvPr>
          <p:cNvSpPr>
            <a:spLocks noGrp="1"/>
          </p:cNvSpPr>
          <p:nvPr>
            <p:ph idx="1"/>
          </p:nvPr>
        </p:nvSpPr>
        <p:spPr>
          <a:xfrm>
            <a:off x="938758" y="2057400"/>
            <a:ext cx="7633742" cy="3593591"/>
          </a:xfrm>
        </p:spPr>
        <p:txBody>
          <a:bodyPr>
            <a:normAutofit fontScale="85000" lnSpcReduction="20000"/>
          </a:bodyPr>
          <a:lstStyle/>
          <a:p>
            <a:pPr marL="0" indent="0">
              <a:buNone/>
            </a:pPr>
            <a:r>
              <a:rPr lang="en-US" b="1" dirty="0" err="1"/>
              <a:t>Deontologis</a:t>
            </a:r>
            <a:r>
              <a:rPr lang="en-US" b="1" dirty="0"/>
              <a:t> </a:t>
            </a:r>
            <a:r>
              <a:rPr lang="en-ID" b="1" dirty="0"/>
              <a:t>(Immanuel Kant, 1724-1804)</a:t>
            </a:r>
            <a:endParaRPr lang="en-US" b="1" dirty="0"/>
          </a:p>
          <a:p>
            <a:r>
              <a:rPr lang="en-ID" dirty="0" err="1"/>
              <a:t>Deontologi</a:t>
            </a:r>
            <a:r>
              <a:rPr lang="en-ID" dirty="0"/>
              <a:t> </a:t>
            </a:r>
            <a:r>
              <a:rPr lang="en-ID" dirty="0" err="1"/>
              <a:t>berasal</a:t>
            </a:r>
            <a:r>
              <a:rPr lang="en-ID" dirty="0"/>
              <a:t> </a:t>
            </a:r>
            <a:r>
              <a:rPr lang="en-ID" dirty="0" err="1"/>
              <a:t>dari</a:t>
            </a:r>
            <a:r>
              <a:rPr lang="en-ID" dirty="0"/>
              <a:t> kata Yunani “</a:t>
            </a:r>
            <a:r>
              <a:rPr lang="en-ID" dirty="0" err="1"/>
              <a:t>deon</a:t>
            </a:r>
            <a:r>
              <a:rPr lang="en-ID" dirty="0"/>
              <a:t>” yang </a:t>
            </a:r>
            <a:r>
              <a:rPr lang="en-ID" dirty="0" err="1"/>
              <a:t>berarti</a:t>
            </a:r>
            <a:r>
              <a:rPr lang="en-ID" dirty="0"/>
              <a:t> </a:t>
            </a:r>
            <a:r>
              <a:rPr lang="en-ID" dirty="0" err="1"/>
              <a:t>apa</a:t>
            </a:r>
            <a:r>
              <a:rPr lang="en-ID" dirty="0"/>
              <a:t> yang </a:t>
            </a:r>
            <a:r>
              <a:rPr lang="en-ID" dirty="0" err="1"/>
              <a:t>harus</a:t>
            </a:r>
            <a:r>
              <a:rPr lang="en-ID" dirty="0"/>
              <a:t> </a:t>
            </a:r>
            <a:r>
              <a:rPr lang="en-ID" dirty="0" err="1"/>
              <a:t>dilakukan</a:t>
            </a:r>
            <a:r>
              <a:rPr lang="en-ID" dirty="0"/>
              <a:t>, </a:t>
            </a:r>
            <a:r>
              <a:rPr lang="en-ID" dirty="0" err="1"/>
              <a:t>kewajiban</a:t>
            </a:r>
            <a:r>
              <a:rPr lang="en-ID" dirty="0"/>
              <a:t>.</a:t>
            </a:r>
          </a:p>
          <a:p>
            <a:endParaRPr lang="en-ID" dirty="0"/>
          </a:p>
          <a:p>
            <a:r>
              <a:rPr lang="en-ID" dirty="0" err="1"/>
              <a:t>Ia</a:t>
            </a:r>
            <a:r>
              <a:rPr lang="en-ID" dirty="0"/>
              <a:t> </a:t>
            </a:r>
            <a:r>
              <a:rPr lang="en-ID" dirty="0" err="1"/>
              <a:t>melihat</a:t>
            </a:r>
            <a:r>
              <a:rPr lang="en-ID" dirty="0"/>
              <a:t> </a:t>
            </a:r>
            <a:r>
              <a:rPr lang="en-ID" dirty="0" err="1"/>
              <a:t>tindakan</a:t>
            </a:r>
            <a:r>
              <a:rPr lang="en-ID" dirty="0"/>
              <a:t> </a:t>
            </a:r>
            <a:r>
              <a:rPr lang="en-ID" dirty="0" err="1"/>
              <a:t>manusia</a:t>
            </a:r>
            <a:r>
              <a:rPr lang="en-ID" dirty="0"/>
              <a:t> </a:t>
            </a:r>
            <a:r>
              <a:rPr lang="en-ID" dirty="0" err="1"/>
              <a:t>absah</a:t>
            </a:r>
            <a:r>
              <a:rPr lang="en-ID" dirty="0"/>
              <a:t> </a:t>
            </a:r>
            <a:r>
              <a:rPr lang="en-ID" dirty="0" err="1"/>
              <a:t>secara</a:t>
            </a:r>
            <a:r>
              <a:rPr lang="en-ID" dirty="0"/>
              <a:t> moral </a:t>
            </a:r>
            <a:r>
              <a:rPr lang="en-ID" dirty="0" err="1"/>
              <a:t>apabila</a:t>
            </a:r>
            <a:r>
              <a:rPr lang="en-ID" dirty="0"/>
              <a:t> </a:t>
            </a:r>
            <a:r>
              <a:rPr lang="en-ID" dirty="0" err="1"/>
              <a:t>tindakan</a:t>
            </a:r>
            <a:r>
              <a:rPr lang="en-ID" dirty="0"/>
              <a:t> </a:t>
            </a:r>
            <a:r>
              <a:rPr lang="en-ID" dirty="0" err="1"/>
              <a:t>tersebut</a:t>
            </a:r>
            <a:r>
              <a:rPr lang="en-ID" dirty="0"/>
              <a:t> </a:t>
            </a:r>
            <a:r>
              <a:rPr lang="en-ID" dirty="0" err="1"/>
              <a:t>dilakukan</a:t>
            </a:r>
            <a:r>
              <a:rPr lang="en-ID" dirty="0"/>
              <a:t> </a:t>
            </a:r>
            <a:r>
              <a:rPr lang="en-ID" dirty="0" err="1"/>
              <a:t>berdasarkan</a:t>
            </a:r>
            <a:r>
              <a:rPr lang="en-ID" dirty="0"/>
              <a:t> </a:t>
            </a:r>
            <a:r>
              <a:rPr lang="en-ID" dirty="0" err="1"/>
              <a:t>kewajiban</a:t>
            </a:r>
            <a:r>
              <a:rPr lang="en-ID" dirty="0"/>
              <a:t> (</a:t>
            </a:r>
            <a:r>
              <a:rPr lang="en-ID" i="1" dirty="0"/>
              <a:t>duty</a:t>
            </a:r>
            <a:r>
              <a:rPr lang="en-ID" dirty="0"/>
              <a:t>) dan </a:t>
            </a:r>
            <a:r>
              <a:rPr lang="en-ID" dirty="0" err="1"/>
              <a:t>bukan</a:t>
            </a:r>
            <a:r>
              <a:rPr lang="en-ID" dirty="0"/>
              <a:t> </a:t>
            </a:r>
            <a:r>
              <a:rPr lang="en-ID" dirty="0" err="1"/>
              <a:t>akibat</a:t>
            </a:r>
            <a:r>
              <a:rPr lang="en-ID" dirty="0"/>
              <a:t>. </a:t>
            </a:r>
            <a:r>
              <a:rPr lang="en-ID" dirty="0" err="1"/>
              <a:t>Menurut</a:t>
            </a:r>
            <a:r>
              <a:rPr lang="en-ID" dirty="0"/>
              <a:t> Kant, </a:t>
            </a:r>
            <a:r>
              <a:rPr lang="en-ID" dirty="0" err="1"/>
              <a:t>tindakan</a:t>
            </a:r>
            <a:r>
              <a:rPr lang="en-ID" dirty="0"/>
              <a:t> yang </a:t>
            </a:r>
            <a:r>
              <a:rPr lang="en-ID" dirty="0" err="1"/>
              <a:t>terkesan</a:t>
            </a:r>
            <a:r>
              <a:rPr lang="en-ID" dirty="0"/>
              <a:t> </a:t>
            </a:r>
            <a:r>
              <a:rPr lang="en-ID" dirty="0" err="1"/>
              <a:t>baik</a:t>
            </a:r>
            <a:r>
              <a:rPr lang="en-ID" dirty="0"/>
              <a:t> </a:t>
            </a:r>
            <a:r>
              <a:rPr lang="en-ID" dirty="0" err="1"/>
              <a:t>bisa</a:t>
            </a:r>
            <a:r>
              <a:rPr lang="en-ID" dirty="0"/>
              <a:t> </a:t>
            </a:r>
            <a:r>
              <a:rPr lang="en-ID" dirty="0" err="1"/>
              <a:t>bergeser</a:t>
            </a:r>
            <a:r>
              <a:rPr lang="en-ID" dirty="0"/>
              <a:t> </a:t>
            </a:r>
            <a:r>
              <a:rPr lang="en-ID" dirty="0" err="1"/>
              <a:t>secara</a:t>
            </a:r>
            <a:r>
              <a:rPr lang="en-ID" dirty="0"/>
              <a:t> moral </a:t>
            </a:r>
            <a:r>
              <a:rPr lang="en-ID" dirty="0" err="1"/>
              <a:t>apabila</a:t>
            </a:r>
            <a:r>
              <a:rPr lang="en-ID" dirty="0"/>
              <a:t> </a:t>
            </a:r>
            <a:r>
              <a:rPr lang="en-ID" dirty="0" err="1"/>
              <a:t>dilakukan</a:t>
            </a:r>
            <a:r>
              <a:rPr lang="en-ID" dirty="0"/>
              <a:t> </a:t>
            </a:r>
            <a:r>
              <a:rPr lang="en-ID" dirty="0" err="1"/>
              <a:t>bukan</a:t>
            </a:r>
            <a:r>
              <a:rPr lang="en-ID" dirty="0"/>
              <a:t> </a:t>
            </a:r>
            <a:r>
              <a:rPr lang="en-ID" dirty="0" err="1"/>
              <a:t>berdasarkan</a:t>
            </a:r>
            <a:r>
              <a:rPr lang="en-ID" dirty="0"/>
              <a:t> rasa </a:t>
            </a:r>
            <a:r>
              <a:rPr lang="en-ID" dirty="0" err="1"/>
              <a:t>kewajiban</a:t>
            </a:r>
            <a:r>
              <a:rPr lang="en-ID" dirty="0"/>
              <a:t> </a:t>
            </a:r>
            <a:r>
              <a:rPr lang="en-ID" dirty="0" err="1"/>
              <a:t>melainkan</a:t>
            </a:r>
            <a:r>
              <a:rPr lang="en-ID" dirty="0"/>
              <a:t> </a:t>
            </a:r>
            <a:r>
              <a:rPr lang="en-ID" dirty="0" err="1"/>
              <a:t>pamrih</a:t>
            </a:r>
            <a:r>
              <a:rPr lang="en-ID" dirty="0"/>
              <a:t> yang </a:t>
            </a:r>
            <a:r>
              <a:rPr lang="en-ID" dirty="0" err="1"/>
              <a:t>dihasilkan</a:t>
            </a:r>
            <a:r>
              <a:rPr lang="en-ID" dirty="0"/>
              <a:t>. </a:t>
            </a:r>
            <a:r>
              <a:rPr lang="en-ID" dirty="0" err="1"/>
              <a:t>Perbuatan</a:t>
            </a:r>
            <a:r>
              <a:rPr lang="en-ID" dirty="0"/>
              <a:t> </a:t>
            </a:r>
            <a:r>
              <a:rPr lang="en-ID" dirty="0" err="1"/>
              <a:t>dinilai</a:t>
            </a:r>
            <a:r>
              <a:rPr lang="en-ID" dirty="0"/>
              <a:t> </a:t>
            </a:r>
            <a:r>
              <a:rPr lang="en-ID" dirty="0" err="1"/>
              <a:t>baik</a:t>
            </a:r>
            <a:r>
              <a:rPr lang="en-ID" dirty="0"/>
              <a:t> </a:t>
            </a:r>
            <a:r>
              <a:rPr lang="en-ID" dirty="0" err="1"/>
              <a:t>apabila</a:t>
            </a:r>
            <a:r>
              <a:rPr lang="en-ID" dirty="0"/>
              <a:t> </a:t>
            </a:r>
            <a:r>
              <a:rPr lang="en-ID" dirty="0" err="1"/>
              <a:t>dia</a:t>
            </a:r>
            <a:r>
              <a:rPr lang="en-ID" dirty="0"/>
              <a:t> </a:t>
            </a:r>
            <a:r>
              <a:rPr lang="en-ID" dirty="0" err="1"/>
              <a:t>dilakukan</a:t>
            </a:r>
            <a:r>
              <a:rPr lang="en-ID" dirty="0"/>
              <a:t> </a:t>
            </a:r>
            <a:r>
              <a:rPr lang="en-ID" dirty="0" err="1"/>
              <a:t>semata-mata</a:t>
            </a:r>
            <a:r>
              <a:rPr lang="en-ID" dirty="0"/>
              <a:t> </a:t>
            </a:r>
            <a:r>
              <a:rPr lang="en-ID" dirty="0" err="1"/>
              <a:t>karena</a:t>
            </a:r>
            <a:r>
              <a:rPr lang="en-ID" dirty="0"/>
              <a:t> </a:t>
            </a:r>
            <a:r>
              <a:rPr lang="en-ID" dirty="0" err="1"/>
              <a:t>hormat</a:t>
            </a:r>
            <a:r>
              <a:rPr lang="en-ID" dirty="0"/>
              <a:t> </a:t>
            </a:r>
            <a:r>
              <a:rPr lang="en-ID" dirty="0" err="1"/>
              <a:t>terhadap</a:t>
            </a:r>
            <a:r>
              <a:rPr lang="en-ID" dirty="0"/>
              <a:t> </a:t>
            </a:r>
            <a:r>
              <a:rPr lang="en-ID" dirty="0" err="1"/>
              <a:t>hukum</a:t>
            </a:r>
            <a:r>
              <a:rPr lang="en-ID" dirty="0"/>
              <a:t> moral, </a:t>
            </a:r>
            <a:r>
              <a:rPr lang="en-ID" dirty="0" err="1"/>
              <a:t>yaitu</a:t>
            </a:r>
            <a:r>
              <a:rPr lang="en-ID" dirty="0"/>
              <a:t> </a:t>
            </a:r>
            <a:r>
              <a:rPr lang="en-ID" dirty="0" err="1"/>
              <a:t>kewajiban</a:t>
            </a:r>
            <a:r>
              <a:rPr lang="en-ID" dirty="0"/>
              <a:t>.</a:t>
            </a:r>
          </a:p>
          <a:p>
            <a:endParaRPr lang="en-ID" dirty="0"/>
          </a:p>
          <a:p>
            <a:r>
              <a:rPr lang="en-ID" dirty="0" err="1"/>
              <a:t>Contoh</a:t>
            </a:r>
            <a:r>
              <a:rPr lang="en-ID" dirty="0"/>
              <a:t> : </a:t>
            </a:r>
            <a:r>
              <a:rPr lang="en-ID" dirty="0" err="1"/>
              <a:t>Jika</a:t>
            </a:r>
            <a:r>
              <a:rPr lang="en-ID" dirty="0"/>
              <a:t> </a:t>
            </a:r>
            <a:r>
              <a:rPr lang="en-ID" dirty="0" err="1"/>
              <a:t>seseorang</a:t>
            </a:r>
            <a:r>
              <a:rPr lang="en-ID" dirty="0"/>
              <a:t> </a:t>
            </a:r>
            <a:r>
              <a:rPr lang="en-ID" dirty="0" err="1"/>
              <a:t>diberi</a:t>
            </a:r>
            <a:r>
              <a:rPr lang="en-ID" dirty="0"/>
              <a:t> </a:t>
            </a:r>
            <a:r>
              <a:rPr lang="en-ID" dirty="0" err="1"/>
              <a:t>tugas</a:t>
            </a:r>
            <a:r>
              <a:rPr lang="en-ID" dirty="0"/>
              <a:t> dan </a:t>
            </a:r>
            <a:r>
              <a:rPr lang="en-ID" dirty="0" err="1"/>
              <a:t>melaksanakannya</a:t>
            </a:r>
            <a:r>
              <a:rPr lang="en-ID" dirty="0"/>
              <a:t> </a:t>
            </a:r>
            <a:r>
              <a:rPr lang="en-ID" dirty="0" err="1"/>
              <a:t>sesuai</a:t>
            </a:r>
            <a:r>
              <a:rPr lang="en-ID" dirty="0"/>
              <a:t> </a:t>
            </a:r>
            <a:r>
              <a:rPr lang="en-ID" dirty="0" err="1"/>
              <a:t>dengan</a:t>
            </a:r>
            <a:r>
              <a:rPr lang="en-ID" dirty="0"/>
              <a:t> </a:t>
            </a:r>
            <a:r>
              <a:rPr lang="en-ID" dirty="0" err="1"/>
              <a:t>tugas</a:t>
            </a:r>
            <a:r>
              <a:rPr lang="en-ID" dirty="0"/>
              <a:t> </a:t>
            </a:r>
            <a:r>
              <a:rPr lang="en-ID" dirty="0" err="1"/>
              <a:t>maka</a:t>
            </a:r>
            <a:r>
              <a:rPr lang="en-ID" dirty="0"/>
              <a:t> </a:t>
            </a:r>
            <a:r>
              <a:rPr lang="en-ID" dirty="0" err="1"/>
              <a:t>itu</a:t>
            </a:r>
            <a:r>
              <a:rPr lang="en-ID" dirty="0"/>
              <a:t> </a:t>
            </a:r>
            <a:r>
              <a:rPr lang="en-ID" dirty="0" err="1"/>
              <a:t>dianggap</a:t>
            </a:r>
            <a:r>
              <a:rPr lang="en-ID" dirty="0"/>
              <a:t> </a:t>
            </a:r>
            <a:r>
              <a:rPr lang="en-ID" dirty="0" err="1"/>
              <a:t>benar</a:t>
            </a:r>
            <a:r>
              <a:rPr lang="en-ID" dirty="0"/>
              <a:t>, </a:t>
            </a:r>
            <a:r>
              <a:rPr lang="en-ID" dirty="0" err="1"/>
              <a:t>sedang</a:t>
            </a:r>
            <a:r>
              <a:rPr lang="en-ID" dirty="0"/>
              <a:t> </a:t>
            </a:r>
            <a:r>
              <a:rPr lang="en-ID" dirty="0" err="1"/>
              <a:t>dikatakan</a:t>
            </a:r>
            <a:r>
              <a:rPr lang="en-ID" dirty="0"/>
              <a:t> salah </a:t>
            </a:r>
            <a:r>
              <a:rPr lang="en-ID" dirty="0" err="1"/>
              <a:t>jika</a:t>
            </a:r>
            <a:r>
              <a:rPr lang="en-ID" dirty="0"/>
              <a:t> </a:t>
            </a:r>
            <a:r>
              <a:rPr lang="en-ID" dirty="0" err="1"/>
              <a:t>tidak</a:t>
            </a:r>
            <a:r>
              <a:rPr lang="en-ID" dirty="0"/>
              <a:t> </a:t>
            </a:r>
            <a:r>
              <a:rPr lang="en-ID" dirty="0" err="1"/>
              <a:t>melaksanakan</a:t>
            </a:r>
            <a:r>
              <a:rPr lang="en-ID" dirty="0"/>
              <a:t> </a:t>
            </a:r>
            <a:r>
              <a:rPr lang="en-ID" dirty="0" err="1"/>
              <a:t>tugas</a:t>
            </a:r>
            <a:r>
              <a:rPr lang="en-ID" dirty="0"/>
              <a:t>.</a:t>
            </a:r>
            <a:endParaRPr lang="en-US" dirty="0"/>
          </a:p>
        </p:txBody>
      </p:sp>
    </p:spTree>
    <p:extLst>
      <p:ext uri="{BB962C8B-B14F-4D97-AF65-F5344CB8AC3E}">
        <p14:creationId xmlns:p14="http://schemas.microsoft.com/office/powerpoint/2010/main" val="4044209945"/>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4B88A52-38D7-402E-88C3-0EF4C3265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210473C-C33D-B64E-9F97-B39E9637AD7B}"/>
              </a:ext>
            </a:extLst>
          </p:cNvPr>
          <p:cNvSpPr>
            <a:spLocks noGrp="1"/>
          </p:cNvSpPr>
          <p:nvPr>
            <p:ph type="title"/>
          </p:nvPr>
        </p:nvSpPr>
        <p:spPr>
          <a:xfrm>
            <a:off x="938758" y="4947185"/>
            <a:ext cx="7433565" cy="1267348"/>
          </a:xfrm>
        </p:spPr>
        <p:txBody>
          <a:bodyPr anchor="t">
            <a:normAutofit/>
          </a:bodyPr>
          <a:lstStyle/>
          <a:p>
            <a:pPr algn="ctr"/>
            <a:r>
              <a:rPr lang="en-US" err="1">
                <a:latin typeface="Sakkal Majalla" panose="02000000000000000000" pitchFamily="2" charset="-78"/>
                <a:cs typeface="Sakkal Majalla" panose="02000000000000000000" pitchFamily="2" charset="-78"/>
              </a:rPr>
              <a:t>Teologis</a:t>
            </a:r>
            <a:endParaRPr lang="en-US">
              <a:latin typeface="Sakkal Majalla" panose="02000000000000000000" pitchFamily="2" charset="-78"/>
              <a:cs typeface="Sakkal Majalla" panose="02000000000000000000" pitchFamily="2" charset="-78"/>
            </a:endParaRPr>
          </a:p>
        </p:txBody>
      </p:sp>
      <p:sp>
        <p:nvSpPr>
          <p:cNvPr id="12" name="Freeform 6">
            <a:extLst>
              <a:ext uri="{FF2B5EF4-FFF2-40B4-BE49-F238E27FC236}">
                <a16:creationId xmlns:a16="http://schemas.microsoft.com/office/drawing/2014/main" id="{48CE09DE-7896-4508-B9CD-2E473C097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64368"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65000"/>
            </a:schemeClr>
          </a:solidFill>
          <a:ln w="0">
            <a:noFill/>
            <a:prstDash val="solid"/>
            <a:round/>
            <a:headEnd/>
            <a:tailEnd/>
          </a:ln>
        </p:spPr>
      </p:sp>
      <p:sp>
        <p:nvSpPr>
          <p:cNvPr id="14" name="Rectangle 13">
            <a:extLst>
              <a:ext uri="{FF2B5EF4-FFF2-40B4-BE49-F238E27FC236}">
                <a16:creationId xmlns:a16="http://schemas.microsoft.com/office/drawing/2014/main" id="{6953771A-800E-41A8-965C-D99DB95E98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1402" y="0"/>
            <a:ext cx="212598"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E2C973C-A648-4339-B8D1-5862A8C55C07}"/>
              </a:ext>
            </a:extLst>
          </p:cNvPr>
          <p:cNvGraphicFramePr>
            <a:graphicFrameLocks noGrp="1"/>
          </p:cNvGraphicFramePr>
          <p:nvPr>
            <p:ph idx="1"/>
            <p:extLst>
              <p:ext uri="{D42A27DB-BD31-4B8C-83A1-F6EECF244321}">
                <p14:modId xmlns:p14="http://schemas.microsoft.com/office/powerpoint/2010/main" val="192597413"/>
              </p:ext>
            </p:extLst>
          </p:nvPr>
        </p:nvGraphicFramePr>
        <p:xfrm>
          <a:off x="938758" y="941388"/>
          <a:ext cx="7433565" cy="3362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594312"/>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FB104-2378-2542-9D5B-142D9FD34CF5}"/>
              </a:ext>
            </a:extLst>
          </p:cNvPr>
          <p:cNvSpPr>
            <a:spLocks noGrp="1"/>
          </p:cNvSpPr>
          <p:nvPr>
            <p:ph type="title"/>
          </p:nvPr>
        </p:nvSpPr>
        <p:spPr>
          <a:xfrm>
            <a:off x="571497" y="382385"/>
            <a:ext cx="8001003" cy="1113295"/>
          </a:xfrm>
        </p:spPr>
        <p:txBody>
          <a:bodyPr anchor="b">
            <a:normAutofit/>
          </a:bodyPr>
          <a:lstStyle/>
          <a:p>
            <a:pPr algn="ctr"/>
            <a:r>
              <a:rPr lang="en-US" sz="3600" dirty="0">
                <a:latin typeface="+mn-lt"/>
              </a:rPr>
              <a:t>3. Golden Mean (Aristoteles)</a:t>
            </a:r>
          </a:p>
        </p:txBody>
      </p:sp>
      <p:sp>
        <p:nvSpPr>
          <p:cNvPr id="3" name="Content Placeholder 2">
            <a:extLst>
              <a:ext uri="{FF2B5EF4-FFF2-40B4-BE49-F238E27FC236}">
                <a16:creationId xmlns:a16="http://schemas.microsoft.com/office/drawing/2014/main" id="{1B085852-16DF-4944-9F3B-A4ACDA5FCADC}"/>
              </a:ext>
            </a:extLst>
          </p:cNvPr>
          <p:cNvSpPr>
            <a:spLocks noGrp="1"/>
          </p:cNvSpPr>
          <p:nvPr>
            <p:ph idx="1"/>
          </p:nvPr>
        </p:nvSpPr>
        <p:spPr>
          <a:xfrm>
            <a:off x="571497" y="1785257"/>
            <a:ext cx="8001003" cy="3440539"/>
          </a:xfrm>
        </p:spPr>
        <p:txBody>
          <a:bodyPr>
            <a:normAutofit/>
          </a:bodyPr>
          <a:lstStyle/>
          <a:p>
            <a:pPr>
              <a:lnSpc>
                <a:spcPct val="100000"/>
              </a:lnSpc>
            </a:pPr>
            <a:r>
              <a:rPr lang="en-US" sz="1600" dirty="0" err="1"/>
              <a:t>Pendekatan</a:t>
            </a:r>
            <a:r>
              <a:rPr lang="en-US" sz="1600" dirty="0"/>
              <a:t> golden mean </a:t>
            </a:r>
            <a:r>
              <a:rPr lang="en-US" sz="1600" dirty="0" err="1"/>
              <a:t>sangat</a:t>
            </a:r>
            <a:r>
              <a:rPr lang="en-US" sz="1600" dirty="0"/>
              <a:t> </a:t>
            </a:r>
            <a:r>
              <a:rPr lang="en-US" sz="1600" dirty="0" err="1"/>
              <a:t>berguna</a:t>
            </a:r>
            <a:r>
              <a:rPr lang="en-US" sz="1600" dirty="0"/>
              <a:t> </a:t>
            </a:r>
            <a:r>
              <a:rPr lang="en-US" sz="1600" dirty="0" err="1"/>
              <a:t>ketika</a:t>
            </a:r>
            <a:r>
              <a:rPr lang="en-US" sz="1600" dirty="0"/>
              <a:t> </a:t>
            </a:r>
            <a:r>
              <a:rPr lang="en-US" sz="1600" dirty="0" err="1"/>
              <a:t>karakter</a:t>
            </a:r>
            <a:r>
              <a:rPr lang="en-US" sz="1600" dirty="0"/>
              <a:t> yang </a:t>
            </a:r>
            <a:r>
              <a:rPr lang="en-US" sz="1600" dirty="0" err="1"/>
              <a:t>distereotipkan</a:t>
            </a:r>
            <a:r>
              <a:rPr lang="en-US" sz="1600" dirty="0"/>
              <a:t> </a:t>
            </a:r>
            <a:r>
              <a:rPr lang="en-US" sz="1600" dirty="0" err="1"/>
              <a:t>justru</a:t>
            </a:r>
            <a:r>
              <a:rPr lang="en-US" sz="1600" dirty="0"/>
              <a:t> </a:t>
            </a:r>
            <a:r>
              <a:rPr lang="en-US" sz="1600" dirty="0" err="1"/>
              <a:t>merepresentasikan</a:t>
            </a:r>
            <a:r>
              <a:rPr lang="en-US" sz="1600" dirty="0"/>
              <a:t> </a:t>
            </a:r>
            <a:r>
              <a:rPr lang="en-US" sz="1600" dirty="0" err="1"/>
              <a:t>beberapa</a:t>
            </a:r>
            <a:r>
              <a:rPr lang="en-US" sz="1600" dirty="0"/>
              <a:t> </a:t>
            </a:r>
            <a:r>
              <a:rPr lang="en-US" sz="1600" dirty="0" err="1"/>
              <a:t>individu</a:t>
            </a:r>
            <a:r>
              <a:rPr lang="en-US" sz="1600" dirty="0"/>
              <a:t> </a:t>
            </a:r>
            <a:r>
              <a:rPr lang="en-US" sz="1600" dirty="0" err="1"/>
              <a:t>dalam</a:t>
            </a:r>
            <a:r>
              <a:rPr lang="en-US" sz="1600" dirty="0"/>
              <a:t> </a:t>
            </a:r>
            <a:r>
              <a:rPr lang="en-US" sz="1600" dirty="0" err="1"/>
              <a:t>suatu</a:t>
            </a:r>
            <a:r>
              <a:rPr lang="en-US" sz="1600" dirty="0"/>
              <a:t> </a:t>
            </a:r>
            <a:r>
              <a:rPr lang="en-US" sz="1600" dirty="0" err="1"/>
              <a:t>kelompok</a:t>
            </a:r>
            <a:r>
              <a:rPr lang="en-US" sz="1600" dirty="0"/>
              <a:t> (</a:t>
            </a:r>
            <a:r>
              <a:rPr lang="en-US" sz="1600" dirty="0" err="1"/>
              <a:t>seperti</a:t>
            </a:r>
            <a:r>
              <a:rPr lang="en-US" sz="1600" dirty="0"/>
              <a:t> </a:t>
            </a:r>
            <a:r>
              <a:rPr lang="en-US" sz="1600" dirty="0" err="1"/>
              <a:t>sosok</a:t>
            </a:r>
            <a:r>
              <a:rPr lang="en-US" sz="1600" dirty="0"/>
              <a:t> gay yang</a:t>
            </a:r>
          </a:p>
          <a:p>
            <a:pPr marL="0" indent="0">
              <a:lnSpc>
                <a:spcPct val="100000"/>
              </a:lnSpc>
              <a:buNone/>
            </a:pPr>
            <a:r>
              <a:rPr lang="en-US" sz="1600" dirty="0"/>
              <a:t>     </a:t>
            </a:r>
            <a:r>
              <a:rPr lang="en-US" sz="1600" dirty="0" err="1"/>
              <a:t>flamboyan</a:t>
            </a:r>
            <a:r>
              <a:rPr lang="en-US" sz="1600" dirty="0"/>
              <a:t> </a:t>
            </a:r>
            <a:r>
              <a:rPr lang="en-US" sz="1600" dirty="0" err="1"/>
              <a:t>atau</a:t>
            </a:r>
            <a:r>
              <a:rPr lang="en-US" sz="1600" dirty="0"/>
              <a:t> </a:t>
            </a:r>
            <a:r>
              <a:rPr lang="en-US" sz="1600" dirty="0" err="1"/>
              <a:t>gambaran</a:t>
            </a:r>
            <a:r>
              <a:rPr lang="en-US" sz="1600" dirty="0"/>
              <a:t> </a:t>
            </a:r>
            <a:r>
              <a:rPr lang="en-US" sz="1600" dirty="0" err="1"/>
              <a:t>ibu</a:t>
            </a:r>
            <a:r>
              <a:rPr lang="en-US" sz="1600" dirty="0"/>
              <a:t> </a:t>
            </a:r>
            <a:r>
              <a:rPr lang="en-US" sz="1600" dirty="0" err="1"/>
              <a:t>rumah</a:t>
            </a:r>
            <a:r>
              <a:rPr lang="en-US" sz="1600" dirty="0"/>
              <a:t> </a:t>
            </a:r>
            <a:r>
              <a:rPr lang="en-US" sz="1600" dirty="0" err="1"/>
              <a:t>tangga</a:t>
            </a:r>
            <a:r>
              <a:rPr lang="en-US" sz="1600" dirty="0"/>
              <a:t> </a:t>
            </a:r>
            <a:r>
              <a:rPr lang="en-US" sz="1600" dirty="0" err="1"/>
              <a:t>tradisional</a:t>
            </a:r>
            <a:r>
              <a:rPr lang="en-US" sz="1600" dirty="0"/>
              <a:t>).</a:t>
            </a:r>
          </a:p>
          <a:p>
            <a:pPr>
              <a:lnSpc>
                <a:spcPct val="100000"/>
              </a:lnSpc>
            </a:pPr>
            <a:r>
              <a:rPr lang="en-US" sz="1600" dirty="0" err="1"/>
              <a:t>Menurut</a:t>
            </a:r>
            <a:r>
              <a:rPr lang="en-US" sz="1600" dirty="0"/>
              <a:t>  Aristoteles, golden mean  </a:t>
            </a:r>
            <a:r>
              <a:rPr lang="en-US" sz="1600" dirty="0" err="1"/>
              <a:t>adalah</a:t>
            </a:r>
            <a:r>
              <a:rPr lang="en-US" sz="1600" dirty="0"/>
              <a:t> </a:t>
            </a:r>
            <a:r>
              <a:rPr lang="en-US" sz="1600" dirty="0" err="1"/>
              <a:t>titik</a:t>
            </a:r>
            <a:r>
              <a:rPr lang="en-US" sz="1600" dirty="0"/>
              <a:t> </a:t>
            </a:r>
            <a:r>
              <a:rPr lang="en-US" sz="1600" dirty="0" err="1"/>
              <a:t>tengah</a:t>
            </a:r>
            <a:r>
              <a:rPr lang="en-US" sz="1600" dirty="0"/>
              <a:t> </a:t>
            </a:r>
            <a:r>
              <a:rPr lang="en-US" sz="1600" dirty="0" err="1"/>
              <a:t>antara</a:t>
            </a:r>
            <a:r>
              <a:rPr lang="en-US" sz="1600" dirty="0"/>
              <a:t> </a:t>
            </a:r>
            <a:r>
              <a:rPr lang="en-US" sz="1600" dirty="0" err="1"/>
              <a:t>dua</a:t>
            </a:r>
            <a:r>
              <a:rPr lang="en-US" sz="1600" dirty="0"/>
              <a:t> </a:t>
            </a:r>
            <a:r>
              <a:rPr lang="en-US" sz="1600" dirty="0" err="1"/>
              <a:t>ekstrem</a:t>
            </a:r>
            <a:r>
              <a:rPr lang="en-US" sz="1600" dirty="0"/>
              <a:t> yang </a:t>
            </a:r>
            <a:r>
              <a:rPr lang="en-US" sz="1600" dirty="0" err="1"/>
              <a:t>sama</a:t>
            </a:r>
            <a:r>
              <a:rPr lang="en-US" sz="1600" dirty="0"/>
              <a:t> </a:t>
            </a:r>
            <a:r>
              <a:rPr lang="en-US" sz="1600" dirty="0" err="1"/>
              <a:t>buruknya</a:t>
            </a:r>
            <a:r>
              <a:rPr lang="en-US" sz="1600" dirty="0"/>
              <a:t>. </a:t>
            </a:r>
            <a:r>
              <a:rPr lang="en-US" sz="1600" dirty="0" err="1"/>
              <a:t>Misal</a:t>
            </a:r>
            <a:r>
              <a:rPr lang="en-US" sz="1600" dirty="0"/>
              <a:t>, </a:t>
            </a:r>
            <a:r>
              <a:rPr lang="en-US" sz="1600" dirty="0" err="1"/>
              <a:t>kemurahan</a:t>
            </a:r>
            <a:r>
              <a:rPr lang="en-US" sz="1600" dirty="0"/>
              <a:t> </a:t>
            </a:r>
            <a:r>
              <a:rPr lang="en-US" sz="1600" dirty="0" err="1"/>
              <a:t>hati</a:t>
            </a:r>
            <a:r>
              <a:rPr lang="en-US" sz="1600" dirty="0"/>
              <a:t> </a:t>
            </a:r>
            <a:r>
              <a:rPr lang="en-US" sz="1600" dirty="0" err="1"/>
              <a:t>adalah</a:t>
            </a:r>
            <a:r>
              <a:rPr lang="en-US" sz="1600" dirty="0"/>
              <a:t> </a:t>
            </a:r>
            <a:r>
              <a:rPr lang="en-US" sz="1600" dirty="0" err="1"/>
              <a:t>jalan</a:t>
            </a:r>
            <a:r>
              <a:rPr lang="en-US" sz="1600" dirty="0"/>
              <a:t> </a:t>
            </a:r>
            <a:r>
              <a:rPr lang="en-US" sz="1600" dirty="0" err="1"/>
              <a:t>tengah</a:t>
            </a:r>
            <a:r>
              <a:rPr lang="en-US" sz="1600" dirty="0"/>
              <a:t> </a:t>
            </a:r>
            <a:r>
              <a:rPr lang="en-US" sz="1600" dirty="0" err="1"/>
              <a:t>antara</a:t>
            </a:r>
            <a:r>
              <a:rPr lang="en-US" sz="1600" dirty="0"/>
              <a:t> </a:t>
            </a:r>
            <a:r>
              <a:rPr lang="en-US" sz="1600" dirty="0" err="1"/>
              <a:t>boros</a:t>
            </a:r>
            <a:r>
              <a:rPr lang="en-US" sz="1600" dirty="0"/>
              <a:t> dan </a:t>
            </a:r>
            <a:r>
              <a:rPr lang="en-US" sz="1600" dirty="0" err="1"/>
              <a:t>kikir</a:t>
            </a:r>
            <a:r>
              <a:rPr lang="en-US" sz="1600" dirty="0"/>
              <a:t>, </a:t>
            </a:r>
            <a:r>
              <a:rPr lang="en-US" sz="1600" dirty="0" err="1"/>
              <a:t>keberanian</a:t>
            </a:r>
            <a:r>
              <a:rPr lang="en-US" sz="1600" dirty="0"/>
              <a:t> </a:t>
            </a:r>
            <a:r>
              <a:rPr lang="en-US" sz="1600" dirty="0" err="1"/>
              <a:t>adalah</a:t>
            </a:r>
            <a:r>
              <a:rPr lang="en-US" sz="1600" dirty="0"/>
              <a:t> </a:t>
            </a:r>
            <a:r>
              <a:rPr lang="en-US" sz="1600" dirty="0" err="1"/>
              <a:t>jalan</a:t>
            </a:r>
            <a:r>
              <a:rPr lang="en-US" sz="1600" dirty="0"/>
              <a:t> </a:t>
            </a:r>
            <a:r>
              <a:rPr lang="en-US" sz="1600" dirty="0" err="1"/>
              <a:t>tengah</a:t>
            </a:r>
            <a:r>
              <a:rPr lang="en-US" sz="1600" dirty="0"/>
              <a:t> </a:t>
            </a:r>
            <a:r>
              <a:rPr lang="en-US" sz="1600" dirty="0" err="1"/>
              <a:t>antara</a:t>
            </a:r>
            <a:r>
              <a:rPr lang="en-US" sz="1600" dirty="0"/>
              <a:t> </a:t>
            </a:r>
            <a:r>
              <a:rPr lang="en-US" sz="1600" dirty="0" err="1"/>
              <a:t>kenekatan</a:t>
            </a:r>
            <a:r>
              <a:rPr lang="en-US" sz="1600" dirty="0"/>
              <a:t> dan </a:t>
            </a:r>
            <a:r>
              <a:rPr lang="en-US" sz="1600" dirty="0" err="1"/>
              <a:t>ketakutan</a:t>
            </a:r>
            <a:r>
              <a:rPr lang="en-US" sz="1600" dirty="0"/>
              <a:t>, dan </a:t>
            </a:r>
            <a:r>
              <a:rPr lang="en-US" sz="1600" dirty="0" err="1"/>
              <a:t>menghargai</a:t>
            </a:r>
            <a:r>
              <a:rPr lang="en-US" sz="1600" dirty="0"/>
              <a:t> </a:t>
            </a:r>
            <a:r>
              <a:rPr lang="en-US" sz="1600" dirty="0" err="1"/>
              <a:t>diri</a:t>
            </a:r>
            <a:r>
              <a:rPr lang="en-US" sz="1600" dirty="0"/>
              <a:t> </a:t>
            </a:r>
            <a:r>
              <a:rPr lang="en-US" sz="1600" dirty="0" err="1"/>
              <a:t>sendiri</a:t>
            </a:r>
            <a:r>
              <a:rPr lang="en-US" sz="1600" dirty="0"/>
              <a:t> </a:t>
            </a:r>
            <a:r>
              <a:rPr lang="en-US" sz="1600" dirty="0" err="1"/>
              <a:t>adalah</a:t>
            </a:r>
            <a:r>
              <a:rPr lang="en-US" sz="1600" dirty="0"/>
              <a:t> </a:t>
            </a:r>
            <a:r>
              <a:rPr lang="en-US" sz="1600" dirty="0" err="1"/>
              <a:t>jalan</a:t>
            </a:r>
            <a:r>
              <a:rPr lang="en-US" sz="1600" dirty="0"/>
              <a:t> </a:t>
            </a:r>
            <a:r>
              <a:rPr lang="en-US" sz="1600" dirty="0" err="1"/>
              <a:t>tengah</a:t>
            </a:r>
            <a:r>
              <a:rPr lang="en-US" sz="1600" dirty="0"/>
              <a:t> </a:t>
            </a:r>
            <a:r>
              <a:rPr lang="en-US" sz="1600" dirty="0" err="1"/>
              <a:t>antara</a:t>
            </a:r>
            <a:r>
              <a:rPr lang="en-US" sz="1600" dirty="0"/>
              <a:t> </a:t>
            </a:r>
            <a:r>
              <a:rPr lang="en-US" sz="1600" dirty="0" err="1"/>
              <a:t>pemalu</a:t>
            </a:r>
            <a:r>
              <a:rPr lang="en-US" sz="1600" dirty="0"/>
              <a:t> dan </a:t>
            </a:r>
            <a:r>
              <a:rPr lang="en-US" sz="1600" dirty="0" err="1"/>
              <a:t>tebal</a:t>
            </a:r>
            <a:r>
              <a:rPr lang="en-US" sz="1600" dirty="0"/>
              <a:t> </a:t>
            </a:r>
            <a:r>
              <a:rPr lang="en-US" sz="1600" dirty="0" err="1"/>
              <a:t>muka</a:t>
            </a:r>
            <a:r>
              <a:rPr lang="en-US" sz="1600" dirty="0"/>
              <a:t>. </a:t>
            </a:r>
            <a:r>
              <a:rPr lang="en-US" sz="1600" b="1" dirty="0" err="1"/>
              <a:t>Tujuannya</a:t>
            </a:r>
            <a:r>
              <a:rPr lang="en-US" sz="1600" b="1" dirty="0"/>
              <a:t> </a:t>
            </a:r>
            <a:r>
              <a:rPr lang="en-US" sz="1600" b="1" dirty="0" err="1"/>
              <a:t>adalah</a:t>
            </a:r>
            <a:r>
              <a:rPr lang="en-US" sz="1600" b="1" dirty="0"/>
              <a:t> </a:t>
            </a:r>
            <a:r>
              <a:rPr lang="en-US" sz="1600" b="1" dirty="0" err="1"/>
              <a:t>menjadi</a:t>
            </a:r>
            <a:r>
              <a:rPr lang="en-US" sz="1600" b="1" dirty="0"/>
              <a:t> </a:t>
            </a:r>
            <a:r>
              <a:rPr lang="en-US" sz="1600" b="1" dirty="0" err="1"/>
              <a:t>pribadi</a:t>
            </a:r>
            <a:r>
              <a:rPr lang="en-US" sz="1600" b="1" dirty="0"/>
              <a:t> yang </a:t>
            </a:r>
            <a:r>
              <a:rPr lang="en-US" sz="1600" b="1" dirty="0" err="1"/>
              <a:t>seimbang</a:t>
            </a:r>
            <a:r>
              <a:rPr lang="en-US" sz="1600" b="1" dirty="0"/>
              <a:t>. (the story of Philosophy)</a:t>
            </a:r>
            <a:endParaRPr lang="en-US" sz="1600" dirty="0"/>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06736"/>
            <a:ext cx="9143999"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86996251"/>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38759" y="645106"/>
            <a:ext cx="2642641" cy="5603294"/>
          </a:xfrm>
        </p:spPr>
        <p:txBody>
          <a:bodyPr anchor="ctr">
            <a:normAutofit/>
          </a:bodyPr>
          <a:lstStyle/>
          <a:p>
            <a:pPr>
              <a:lnSpc>
                <a:spcPct val="150000"/>
              </a:lnSpc>
            </a:pPr>
            <a:r>
              <a:rPr lang="en-US" sz="1600" b="1" i="1" spc="600" dirty="0">
                <a:latin typeface="Inner Mounting Flame" panose="03000600000000000000" pitchFamily="66" charset="77"/>
              </a:rPr>
              <a:t>CONTOH STEREOTIP</a:t>
            </a:r>
          </a:p>
        </p:txBody>
      </p:sp>
      <p:graphicFrame>
        <p:nvGraphicFramePr>
          <p:cNvPr id="5" name="Content Placeholder 2">
            <a:extLst>
              <a:ext uri="{FF2B5EF4-FFF2-40B4-BE49-F238E27FC236}">
                <a16:creationId xmlns:a16="http://schemas.microsoft.com/office/drawing/2014/main" id="{44810F53-C88E-42E3-8497-07AB15A5EBAD}"/>
              </a:ext>
            </a:extLst>
          </p:cNvPr>
          <p:cNvGraphicFramePr>
            <a:graphicFrameLocks noGrp="1"/>
          </p:cNvGraphicFramePr>
          <p:nvPr>
            <p:ph idx="1"/>
            <p:extLst>
              <p:ext uri="{D42A27DB-BD31-4B8C-83A1-F6EECF244321}">
                <p14:modId xmlns:p14="http://schemas.microsoft.com/office/powerpoint/2010/main" val="3512023188"/>
              </p:ext>
            </p:extLst>
          </p:nvPr>
        </p:nvGraphicFramePr>
        <p:xfrm>
          <a:off x="3960018" y="644525"/>
          <a:ext cx="4495800" cy="5409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937287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38759" y="645106"/>
            <a:ext cx="2871241" cy="5421435"/>
          </a:xfrm>
        </p:spPr>
        <p:txBody>
          <a:bodyPr anchor="ctr">
            <a:normAutofit/>
          </a:bodyPr>
          <a:lstStyle/>
          <a:p>
            <a:r>
              <a:rPr lang="en-US" sz="2400" dirty="0">
                <a:latin typeface="Inner Mounting Flame" panose="03000600000000000000" pitchFamily="66" charset="77"/>
              </a:rPr>
              <a:t>PENGERTIAN</a:t>
            </a:r>
          </a:p>
        </p:txBody>
      </p:sp>
      <p:graphicFrame>
        <p:nvGraphicFramePr>
          <p:cNvPr id="15" name="Content Placeholder 2">
            <a:extLst>
              <a:ext uri="{FF2B5EF4-FFF2-40B4-BE49-F238E27FC236}">
                <a16:creationId xmlns:a16="http://schemas.microsoft.com/office/drawing/2014/main" id="{E91727CD-6915-43DE-BFC0-C1557F6D5FCB}"/>
              </a:ext>
            </a:extLst>
          </p:cNvPr>
          <p:cNvGraphicFramePr>
            <a:graphicFrameLocks noGrp="1"/>
          </p:cNvGraphicFramePr>
          <p:nvPr>
            <p:ph idx="1"/>
            <p:extLst>
              <p:ext uri="{D42A27DB-BD31-4B8C-83A1-F6EECF244321}">
                <p14:modId xmlns:p14="http://schemas.microsoft.com/office/powerpoint/2010/main" val="3084419059"/>
              </p:ext>
            </p:extLst>
          </p:nvPr>
        </p:nvGraphicFramePr>
        <p:xfrm>
          <a:off x="3960018" y="644525"/>
          <a:ext cx="4495800" cy="5409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7208453"/>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B3D315-2706-4149-873C-331EDFAFE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90600" y="-192224"/>
            <a:ext cx="4419600" cy="1492132"/>
          </a:xfrm>
        </p:spPr>
        <p:txBody>
          <a:bodyPr>
            <a:normAutofit/>
          </a:bodyPr>
          <a:lstStyle/>
          <a:p>
            <a:r>
              <a:rPr lang="en-US" b="1" dirty="0"/>
              <a:t>   </a:t>
            </a:r>
            <a:br>
              <a:rPr lang="en-US" b="1" dirty="0"/>
            </a:br>
            <a:r>
              <a:rPr lang="en-US" i="1" dirty="0" err="1">
                <a:latin typeface="Montserrat Medium" pitchFamily="2" charset="77"/>
              </a:rPr>
              <a:t>Stereotip</a:t>
            </a:r>
            <a:endParaRPr lang="en-US" i="1" dirty="0">
              <a:latin typeface="Montserrat Medium" pitchFamily="2" charset="77"/>
            </a:endParaRPr>
          </a:p>
        </p:txBody>
      </p:sp>
      <p:sp>
        <p:nvSpPr>
          <p:cNvPr id="12" name="Rectangle 11">
            <a:extLst>
              <a:ext uri="{FF2B5EF4-FFF2-40B4-BE49-F238E27FC236}">
                <a16:creationId xmlns:a16="http://schemas.microsoft.com/office/drawing/2014/main" id="{8D04E398-086D-467C-B390-9F9079FA7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892657" y="1514317"/>
            <a:ext cx="3785642" cy="1981201"/>
          </a:xfrm>
        </p:spPr>
        <p:txBody>
          <a:bodyPr>
            <a:noAutofit/>
          </a:bodyPr>
          <a:lstStyle/>
          <a:p>
            <a:pPr>
              <a:lnSpc>
                <a:spcPct val="150000"/>
              </a:lnSpc>
            </a:pPr>
            <a:r>
              <a:rPr lang="en-US" sz="1400" b="1" i="1" dirty="0" err="1">
                <a:solidFill>
                  <a:schemeClr val="tx1">
                    <a:lumMod val="85000"/>
                    <a:lumOff val="15000"/>
                  </a:schemeClr>
                </a:solidFill>
              </a:rPr>
              <a:t>Stereotip</a:t>
            </a:r>
            <a:r>
              <a:rPr lang="en-US" sz="1400" b="1" i="1" dirty="0">
                <a:solidFill>
                  <a:schemeClr val="tx1">
                    <a:lumMod val="85000"/>
                    <a:lumOff val="15000"/>
                  </a:schemeClr>
                </a:solidFill>
              </a:rPr>
              <a:t> </a:t>
            </a:r>
            <a:r>
              <a:rPr lang="en-US" sz="1400" b="1" i="1" dirty="0" err="1">
                <a:solidFill>
                  <a:schemeClr val="tx1">
                    <a:lumMod val="85000"/>
                    <a:lumOff val="15000"/>
                  </a:schemeClr>
                </a:solidFill>
              </a:rPr>
              <a:t>bisa</a:t>
            </a:r>
            <a:r>
              <a:rPr lang="en-US" sz="1400" b="1" i="1" dirty="0">
                <a:solidFill>
                  <a:schemeClr val="tx1">
                    <a:lumMod val="85000"/>
                    <a:lumOff val="15000"/>
                  </a:schemeClr>
                </a:solidFill>
              </a:rPr>
              <a:t> </a:t>
            </a:r>
            <a:r>
              <a:rPr lang="en-US" sz="1400" b="1" i="1" dirty="0" err="1">
                <a:solidFill>
                  <a:schemeClr val="tx1">
                    <a:lumMod val="85000"/>
                    <a:lumOff val="15000"/>
                  </a:schemeClr>
                </a:solidFill>
              </a:rPr>
              <a:t>berkaitan</a:t>
            </a:r>
            <a:r>
              <a:rPr lang="en-US" sz="1400" b="1" i="1" dirty="0">
                <a:solidFill>
                  <a:schemeClr val="tx1">
                    <a:lumMod val="85000"/>
                    <a:lumOff val="15000"/>
                  </a:schemeClr>
                </a:solidFill>
              </a:rPr>
              <a:t> </a:t>
            </a:r>
            <a:r>
              <a:rPr lang="en-US" sz="1400" b="1" i="1" dirty="0" err="1">
                <a:solidFill>
                  <a:schemeClr val="tx1">
                    <a:lumMod val="85000"/>
                    <a:lumOff val="15000"/>
                  </a:schemeClr>
                </a:solidFill>
              </a:rPr>
              <a:t>dengan</a:t>
            </a:r>
            <a:r>
              <a:rPr lang="en-US" sz="1400" b="1" i="1" dirty="0">
                <a:solidFill>
                  <a:schemeClr val="tx1">
                    <a:lumMod val="85000"/>
                    <a:lumOff val="15000"/>
                  </a:schemeClr>
                </a:solidFill>
              </a:rPr>
              <a:t> </a:t>
            </a:r>
            <a:r>
              <a:rPr lang="en-US" sz="1400" b="1" i="1" dirty="0" err="1">
                <a:solidFill>
                  <a:schemeClr val="tx1">
                    <a:lumMod val="85000"/>
                    <a:lumOff val="15000"/>
                  </a:schemeClr>
                </a:solidFill>
              </a:rPr>
              <a:t>hal</a:t>
            </a:r>
            <a:r>
              <a:rPr lang="en-US" sz="1400" b="1" i="1" dirty="0">
                <a:solidFill>
                  <a:schemeClr val="tx1">
                    <a:lumMod val="85000"/>
                    <a:lumOff val="15000"/>
                  </a:schemeClr>
                </a:solidFill>
              </a:rPr>
              <a:t> </a:t>
            </a:r>
            <a:r>
              <a:rPr lang="en-US" sz="1400" b="1" i="1" dirty="0" err="1">
                <a:solidFill>
                  <a:schemeClr val="tx1">
                    <a:lumMod val="85000"/>
                    <a:lumOff val="15000"/>
                  </a:schemeClr>
                </a:solidFill>
              </a:rPr>
              <a:t>positif</a:t>
            </a:r>
            <a:r>
              <a:rPr lang="en-US" sz="1400" b="1" i="1" dirty="0">
                <a:solidFill>
                  <a:schemeClr val="tx1">
                    <a:lumMod val="85000"/>
                    <a:lumOff val="15000"/>
                  </a:schemeClr>
                </a:solidFill>
              </a:rPr>
              <a:t> </a:t>
            </a:r>
            <a:r>
              <a:rPr lang="en-US" sz="1400" b="1" i="1" dirty="0" err="1">
                <a:solidFill>
                  <a:schemeClr val="tx1">
                    <a:lumMod val="85000"/>
                    <a:lumOff val="15000"/>
                  </a:schemeClr>
                </a:solidFill>
              </a:rPr>
              <a:t>atau</a:t>
            </a:r>
            <a:r>
              <a:rPr lang="en-US" sz="1400" b="1" i="1" dirty="0">
                <a:solidFill>
                  <a:schemeClr val="tx1">
                    <a:lumMod val="85000"/>
                    <a:lumOff val="15000"/>
                  </a:schemeClr>
                </a:solidFill>
              </a:rPr>
              <a:t> </a:t>
            </a:r>
            <a:r>
              <a:rPr lang="en-US" sz="1400" b="1" i="1" dirty="0" err="1">
                <a:solidFill>
                  <a:schemeClr val="tx1">
                    <a:lumMod val="85000"/>
                    <a:lumOff val="15000"/>
                  </a:schemeClr>
                </a:solidFill>
              </a:rPr>
              <a:t>negatif</a:t>
            </a:r>
            <a:r>
              <a:rPr lang="en-US" sz="1400" b="1" i="1" dirty="0">
                <a:solidFill>
                  <a:schemeClr val="tx1">
                    <a:lumMod val="85000"/>
                    <a:lumOff val="15000"/>
                  </a:schemeClr>
                </a:solidFill>
              </a:rPr>
              <a:t>, </a:t>
            </a:r>
            <a:r>
              <a:rPr lang="en-US" sz="1400" b="1" i="1" dirty="0" err="1">
                <a:solidFill>
                  <a:schemeClr val="tx1">
                    <a:lumMod val="85000"/>
                    <a:lumOff val="15000"/>
                  </a:schemeClr>
                </a:solidFill>
              </a:rPr>
              <a:t>stereotip</a:t>
            </a:r>
            <a:r>
              <a:rPr lang="en-US" sz="1400" b="1" i="1" dirty="0">
                <a:solidFill>
                  <a:schemeClr val="tx1">
                    <a:lumMod val="85000"/>
                    <a:lumOff val="15000"/>
                  </a:schemeClr>
                </a:solidFill>
              </a:rPr>
              <a:t> </a:t>
            </a:r>
            <a:r>
              <a:rPr lang="en-US" sz="1400" b="1" i="1" dirty="0" err="1">
                <a:solidFill>
                  <a:schemeClr val="tx1">
                    <a:lumMod val="85000"/>
                    <a:lumOff val="15000"/>
                  </a:schemeClr>
                </a:solidFill>
              </a:rPr>
              <a:t>bisa</a:t>
            </a:r>
            <a:r>
              <a:rPr lang="en-US" sz="1400" b="1" i="1" dirty="0">
                <a:solidFill>
                  <a:schemeClr val="tx1">
                    <a:lumMod val="85000"/>
                    <a:lumOff val="15000"/>
                  </a:schemeClr>
                </a:solidFill>
              </a:rPr>
              <a:t> </a:t>
            </a:r>
            <a:r>
              <a:rPr lang="en-US" sz="1400" b="1" i="1" dirty="0" err="1">
                <a:solidFill>
                  <a:schemeClr val="tx1">
                    <a:lumMod val="85000"/>
                    <a:lumOff val="15000"/>
                  </a:schemeClr>
                </a:solidFill>
              </a:rPr>
              <a:t>benar</a:t>
            </a:r>
            <a:r>
              <a:rPr lang="en-US" sz="1400" b="1" i="1" dirty="0">
                <a:solidFill>
                  <a:schemeClr val="tx1">
                    <a:lumMod val="85000"/>
                    <a:lumOff val="15000"/>
                  </a:schemeClr>
                </a:solidFill>
              </a:rPr>
              <a:t> dan </a:t>
            </a:r>
            <a:r>
              <a:rPr lang="en-US" sz="1400" b="1" i="1" dirty="0" err="1">
                <a:solidFill>
                  <a:schemeClr val="tx1">
                    <a:lumMod val="85000"/>
                    <a:lumOff val="15000"/>
                  </a:schemeClr>
                </a:solidFill>
              </a:rPr>
              <a:t>bisa</a:t>
            </a:r>
            <a:r>
              <a:rPr lang="en-US" sz="1400" b="1" i="1" dirty="0">
                <a:solidFill>
                  <a:schemeClr val="tx1">
                    <a:lumMod val="85000"/>
                    <a:lumOff val="15000"/>
                  </a:schemeClr>
                </a:solidFill>
              </a:rPr>
              <a:t> salah, </a:t>
            </a:r>
            <a:r>
              <a:rPr lang="en-US" sz="1400" b="1" i="1" dirty="0" err="1">
                <a:solidFill>
                  <a:schemeClr val="tx1">
                    <a:lumMod val="85000"/>
                    <a:lumOff val="15000"/>
                  </a:schemeClr>
                </a:solidFill>
              </a:rPr>
              <a:t>stereotip</a:t>
            </a:r>
            <a:r>
              <a:rPr lang="en-US" sz="1400" b="1" i="1" dirty="0">
                <a:solidFill>
                  <a:schemeClr val="tx1">
                    <a:lumMod val="85000"/>
                    <a:lumOff val="15000"/>
                  </a:schemeClr>
                </a:solidFill>
              </a:rPr>
              <a:t> </a:t>
            </a:r>
            <a:r>
              <a:rPr lang="en-US" sz="1400" b="1" i="1" dirty="0" err="1">
                <a:solidFill>
                  <a:schemeClr val="tx1">
                    <a:lumMod val="85000"/>
                    <a:lumOff val="15000"/>
                  </a:schemeClr>
                </a:solidFill>
              </a:rPr>
              <a:t>bisa</a:t>
            </a:r>
            <a:r>
              <a:rPr lang="en-US" sz="1400" b="1" i="1" dirty="0">
                <a:solidFill>
                  <a:schemeClr val="tx1">
                    <a:lumMod val="85000"/>
                    <a:lumOff val="15000"/>
                  </a:schemeClr>
                </a:solidFill>
              </a:rPr>
              <a:t> </a:t>
            </a:r>
            <a:r>
              <a:rPr lang="en-US" sz="1400" b="1" i="1" dirty="0" err="1">
                <a:solidFill>
                  <a:schemeClr val="tx1">
                    <a:lumMod val="85000"/>
                    <a:lumOff val="15000"/>
                  </a:schemeClr>
                </a:solidFill>
              </a:rPr>
              <a:t>berkaitan</a:t>
            </a:r>
            <a:r>
              <a:rPr lang="en-US" sz="1400" b="1" i="1" dirty="0">
                <a:solidFill>
                  <a:schemeClr val="tx1">
                    <a:lumMod val="85000"/>
                    <a:lumOff val="15000"/>
                  </a:schemeClr>
                </a:solidFill>
              </a:rPr>
              <a:t> </a:t>
            </a:r>
            <a:r>
              <a:rPr lang="en-US" sz="1400" b="1" i="1" dirty="0" err="1">
                <a:solidFill>
                  <a:schemeClr val="tx1">
                    <a:lumMod val="85000"/>
                    <a:lumOff val="15000"/>
                  </a:schemeClr>
                </a:solidFill>
              </a:rPr>
              <a:t>dengan</a:t>
            </a:r>
            <a:r>
              <a:rPr lang="en-US" sz="1400" b="1" i="1" dirty="0">
                <a:solidFill>
                  <a:schemeClr val="tx1">
                    <a:lumMod val="85000"/>
                    <a:lumOff val="15000"/>
                  </a:schemeClr>
                </a:solidFill>
              </a:rPr>
              <a:t> </a:t>
            </a:r>
            <a:r>
              <a:rPr lang="en-US" sz="1400" b="1" i="1" dirty="0" err="1">
                <a:solidFill>
                  <a:schemeClr val="tx1">
                    <a:lumMod val="85000"/>
                    <a:lumOff val="15000"/>
                  </a:schemeClr>
                </a:solidFill>
              </a:rPr>
              <a:t>individu</a:t>
            </a:r>
            <a:r>
              <a:rPr lang="en-US" sz="1400" b="1" i="1" dirty="0">
                <a:solidFill>
                  <a:schemeClr val="tx1">
                    <a:lumMod val="85000"/>
                    <a:lumOff val="15000"/>
                  </a:schemeClr>
                </a:solidFill>
              </a:rPr>
              <a:t> </a:t>
            </a:r>
            <a:r>
              <a:rPr lang="en-US" sz="1400" b="1" i="1" dirty="0" err="1">
                <a:solidFill>
                  <a:schemeClr val="tx1">
                    <a:lumMod val="85000"/>
                    <a:lumOff val="15000"/>
                  </a:schemeClr>
                </a:solidFill>
              </a:rPr>
              <a:t>maupun</a:t>
            </a:r>
            <a:r>
              <a:rPr lang="en-US" sz="1400" b="1" i="1" dirty="0">
                <a:solidFill>
                  <a:schemeClr val="tx1">
                    <a:lumMod val="85000"/>
                    <a:lumOff val="15000"/>
                  </a:schemeClr>
                </a:solidFill>
              </a:rPr>
              <a:t> </a:t>
            </a:r>
            <a:r>
              <a:rPr lang="en-US" sz="1400" b="1" i="1" dirty="0" err="1">
                <a:solidFill>
                  <a:schemeClr val="tx1">
                    <a:lumMod val="85000"/>
                    <a:lumOff val="15000"/>
                  </a:schemeClr>
                </a:solidFill>
              </a:rPr>
              <a:t>kelompok</a:t>
            </a:r>
            <a:r>
              <a:rPr lang="en-US" sz="1400" b="1" i="1" dirty="0">
                <a:solidFill>
                  <a:schemeClr val="tx1">
                    <a:lumMod val="85000"/>
                    <a:lumOff val="15000"/>
                  </a:schemeClr>
                </a:solidFill>
              </a:rPr>
              <a:t>. </a:t>
            </a:r>
          </a:p>
          <a:p>
            <a:pPr>
              <a:lnSpc>
                <a:spcPct val="150000"/>
              </a:lnSpc>
            </a:pPr>
            <a:r>
              <a:rPr lang="en-US" sz="1400" b="1" i="1" dirty="0" err="1">
                <a:solidFill>
                  <a:schemeClr val="tx1">
                    <a:lumMod val="85000"/>
                    <a:lumOff val="15000"/>
                  </a:schemeClr>
                </a:solidFill>
              </a:rPr>
              <a:t>Contoh</a:t>
            </a:r>
            <a:r>
              <a:rPr lang="en-US" sz="1400" b="1" i="1" dirty="0">
                <a:solidFill>
                  <a:schemeClr val="tx1">
                    <a:lumMod val="85000"/>
                    <a:lumOff val="15000"/>
                  </a:schemeClr>
                </a:solidFill>
              </a:rPr>
              <a:t>: orang </a:t>
            </a:r>
            <a:r>
              <a:rPr lang="en-US" sz="1400" b="1" i="1" dirty="0" err="1">
                <a:solidFill>
                  <a:schemeClr val="tx1">
                    <a:lumMod val="85000"/>
                    <a:lumOff val="15000"/>
                  </a:schemeClr>
                </a:solidFill>
              </a:rPr>
              <a:t>gemuk</a:t>
            </a:r>
            <a:r>
              <a:rPr lang="en-US" sz="1400" b="1" i="1" dirty="0">
                <a:solidFill>
                  <a:schemeClr val="tx1">
                    <a:lumMod val="85000"/>
                    <a:lumOff val="15000"/>
                  </a:schemeClr>
                </a:solidFill>
              </a:rPr>
              <a:t> </a:t>
            </a:r>
            <a:r>
              <a:rPr lang="en-US" sz="1400" b="1" i="1" dirty="0" err="1">
                <a:solidFill>
                  <a:schemeClr val="tx1">
                    <a:lumMod val="85000"/>
                    <a:lumOff val="15000"/>
                  </a:schemeClr>
                </a:solidFill>
              </a:rPr>
              <a:t>biasanya</a:t>
            </a:r>
            <a:r>
              <a:rPr lang="en-US" sz="1400" b="1" i="1" dirty="0">
                <a:solidFill>
                  <a:schemeClr val="tx1">
                    <a:lumMod val="85000"/>
                    <a:lumOff val="15000"/>
                  </a:schemeClr>
                </a:solidFill>
              </a:rPr>
              <a:t> malas dan </a:t>
            </a:r>
            <a:r>
              <a:rPr lang="en-US" sz="1400" b="1" i="1" dirty="0" err="1">
                <a:solidFill>
                  <a:schemeClr val="tx1">
                    <a:lumMod val="85000"/>
                    <a:lumOff val="15000"/>
                  </a:schemeClr>
                </a:solidFill>
              </a:rPr>
              <a:t>rakus</a:t>
            </a:r>
            <a:r>
              <a:rPr lang="en-US" sz="1400" b="1" i="1" dirty="0">
                <a:solidFill>
                  <a:schemeClr val="tx1">
                    <a:lumMod val="85000"/>
                    <a:lumOff val="15000"/>
                  </a:schemeClr>
                </a:solidFill>
              </a:rPr>
              <a:t>, orang </a:t>
            </a:r>
            <a:r>
              <a:rPr lang="en-US" sz="1400" b="1" i="1" dirty="0" err="1">
                <a:solidFill>
                  <a:schemeClr val="tx1">
                    <a:lumMod val="85000"/>
                    <a:lumOff val="15000"/>
                  </a:schemeClr>
                </a:solidFill>
              </a:rPr>
              <a:t>arab</a:t>
            </a:r>
            <a:r>
              <a:rPr lang="en-US" sz="1400" b="1" i="1" dirty="0">
                <a:solidFill>
                  <a:schemeClr val="tx1">
                    <a:lumMod val="85000"/>
                    <a:lumOff val="15000"/>
                  </a:schemeClr>
                </a:solidFill>
              </a:rPr>
              <a:t> </a:t>
            </a:r>
            <a:r>
              <a:rPr lang="en-US" sz="1400" b="1" i="1" dirty="0" err="1">
                <a:solidFill>
                  <a:schemeClr val="tx1">
                    <a:lumMod val="85000"/>
                    <a:lumOff val="15000"/>
                  </a:schemeClr>
                </a:solidFill>
              </a:rPr>
              <a:t>teroris</a:t>
            </a:r>
            <a:r>
              <a:rPr lang="en-US" sz="1400" b="1" i="1" dirty="0">
                <a:solidFill>
                  <a:schemeClr val="tx1">
                    <a:lumMod val="85000"/>
                    <a:lumOff val="15000"/>
                  </a:schemeClr>
                </a:solidFill>
              </a:rPr>
              <a:t>, </a:t>
            </a:r>
            <a:r>
              <a:rPr lang="en-US" sz="1400" b="1" i="1" dirty="0" err="1">
                <a:solidFill>
                  <a:schemeClr val="tx1">
                    <a:lumMod val="85000"/>
                    <a:lumOff val="15000"/>
                  </a:schemeClr>
                </a:solidFill>
              </a:rPr>
              <a:t>polisi</a:t>
            </a:r>
            <a:r>
              <a:rPr lang="en-US" sz="1400" b="1" i="1" dirty="0">
                <a:solidFill>
                  <a:schemeClr val="tx1">
                    <a:lumMod val="85000"/>
                    <a:lumOff val="15000"/>
                  </a:schemeClr>
                </a:solidFill>
              </a:rPr>
              <a:t> </a:t>
            </a:r>
            <a:r>
              <a:rPr lang="en-US" sz="1400" b="1" i="1" dirty="0" err="1">
                <a:solidFill>
                  <a:schemeClr val="tx1">
                    <a:lumMod val="85000"/>
                    <a:lumOff val="15000"/>
                  </a:schemeClr>
                </a:solidFill>
              </a:rPr>
              <a:t>selalu</a:t>
            </a:r>
            <a:r>
              <a:rPr lang="en-US" sz="1400" b="1" i="1" dirty="0">
                <a:solidFill>
                  <a:schemeClr val="tx1">
                    <a:lumMod val="85000"/>
                    <a:lumOff val="15000"/>
                  </a:schemeClr>
                </a:solidFill>
              </a:rPr>
              <a:t> </a:t>
            </a:r>
            <a:r>
              <a:rPr lang="en-US" sz="1400" b="1" i="1" dirty="0" err="1">
                <a:solidFill>
                  <a:schemeClr val="tx1">
                    <a:lumMod val="85000"/>
                    <a:lumOff val="15000"/>
                  </a:schemeClr>
                </a:solidFill>
              </a:rPr>
              <a:t>bisa</a:t>
            </a:r>
            <a:r>
              <a:rPr lang="en-US" sz="1400" b="1" i="1" dirty="0">
                <a:solidFill>
                  <a:schemeClr val="tx1">
                    <a:lumMod val="85000"/>
                    <a:lumOff val="15000"/>
                  </a:schemeClr>
                </a:solidFill>
              </a:rPr>
              <a:t> </a:t>
            </a:r>
            <a:r>
              <a:rPr lang="en-US" sz="1400" b="1" i="1" dirty="0" err="1">
                <a:solidFill>
                  <a:schemeClr val="tx1">
                    <a:lumMod val="85000"/>
                    <a:lumOff val="15000"/>
                  </a:schemeClr>
                </a:solidFill>
              </a:rPr>
              <a:t>disogok</a:t>
            </a:r>
            <a:r>
              <a:rPr lang="en-US" sz="1400" b="1" i="1" dirty="0">
                <a:solidFill>
                  <a:schemeClr val="tx1">
                    <a:lumMod val="85000"/>
                    <a:lumOff val="15000"/>
                  </a:schemeClr>
                </a:solidFill>
              </a:rPr>
              <a:t> </a:t>
            </a:r>
            <a:r>
              <a:rPr lang="en-US" sz="1400" b="1" i="1" dirty="0" err="1">
                <a:solidFill>
                  <a:schemeClr val="tx1">
                    <a:lumMod val="85000"/>
                    <a:lumOff val="15000"/>
                  </a:schemeClr>
                </a:solidFill>
              </a:rPr>
              <a:t>dengan</a:t>
            </a:r>
            <a:r>
              <a:rPr lang="en-US" sz="1400" b="1" i="1" dirty="0">
                <a:solidFill>
                  <a:schemeClr val="tx1">
                    <a:lumMod val="85000"/>
                    <a:lumOff val="15000"/>
                  </a:schemeClr>
                </a:solidFill>
              </a:rPr>
              <a:t> </a:t>
            </a:r>
            <a:r>
              <a:rPr lang="en-US" sz="1400" b="1" i="1" dirty="0" err="1">
                <a:solidFill>
                  <a:schemeClr val="tx1">
                    <a:lumMod val="85000"/>
                    <a:lumOff val="15000"/>
                  </a:schemeClr>
                </a:solidFill>
              </a:rPr>
              <a:t>uang</a:t>
            </a:r>
            <a:r>
              <a:rPr lang="en-US" sz="1400" b="1" i="1" dirty="0">
                <a:solidFill>
                  <a:schemeClr val="tx1">
                    <a:lumMod val="85000"/>
                    <a:lumOff val="15000"/>
                  </a:schemeClr>
                </a:solidFill>
              </a:rPr>
              <a:t>.</a:t>
            </a:r>
          </a:p>
          <a:p>
            <a:pPr>
              <a:lnSpc>
                <a:spcPct val="150000"/>
              </a:lnSpc>
            </a:pPr>
            <a:r>
              <a:rPr lang="en-US" sz="1400" b="1" i="1" dirty="0" err="1">
                <a:solidFill>
                  <a:schemeClr val="tx1">
                    <a:lumMod val="85000"/>
                    <a:lumOff val="15000"/>
                  </a:schemeClr>
                </a:solidFill>
              </a:rPr>
              <a:t>Stereotip</a:t>
            </a:r>
            <a:r>
              <a:rPr lang="en-US" sz="1400" b="1" i="1" dirty="0">
                <a:solidFill>
                  <a:schemeClr val="tx1">
                    <a:lumMod val="85000"/>
                    <a:lumOff val="15000"/>
                  </a:schemeClr>
                </a:solidFill>
              </a:rPr>
              <a:t> juga </a:t>
            </a:r>
            <a:r>
              <a:rPr lang="en-US" sz="1400" b="1" i="1" dirty="0" err="1">
                <a:solidFill>
                  <a:schemeClr val="tx1">
                    <a:lumMod val="85000"/>
                    <a:lumOff val="15000"/>
                  </a:schemeClr>
                </a:solidFill>
              </a:rPr>
              <a:t>digunakan</a:t>
            </a:r>
            <a:r>
              <a:rPr lang="en-US" sz="1400" b="1" i="1" dirty="0">
                <a:solidFill>
                  <a:schemeClr val="tx1">
                    <a:lumMod val="85000"/>
                    <a:lumOff val="15000"/>
                  </a:schemeClr>
                </a:solidFill>
              </a:rPr>
              <a:t> oleh </a:t>
            </a:r>
            <a:r>
              <a:rPr lang="en-US" sz="1400" b="1" i="1" dirty="0" err="1">
                <a:solidFill>
                  <a:schemeClr val="tx1">
                    <a:lumMod val="85000"/>
                    <a:lumOff val="15000"/>
                  </a:schemeClr>
                </a:solidFill>
              </a:rPr>
              <a:t>manusia</a:t>
            </a:r>
            <a:r>
              <a:rPr lang="en-US" sz="1400" b="1" i="1" dirty="0">
                <a:solidFill>
                  <a:schemeClr val="tx1">
                    <a:lumMod val="85000"/>
                    <a:lumOff val="15000"/>
                  </a:schemeClr>
                </a:solidFill>
              </a:rPr>
              <a:t> </a:t>
            </a:r>
            <a:r>
              <a:rPr lang="en-US" sz="1400" b="1" i="1" dirty="0" err="1">
                <a:solidFill>
                  <a:schemeClr val="tx1">
                    <a:lumMod val="85000"/>
                    <a:lumOff val="15000"/>
                  </a:schemeClr>
                </a:solidFill>
              </a:rPr>
              <a:t>sebagai</a:t>
            </a:r>
            <a:r>
              <a:rPr lang="en-US" sz="1400" b="1" i="1" dirty="0">
                <a:solidFill>
                  <a:schemeClr val="tx1">
                    <a:lumMod val="85000"/>
                    <a:lumOff val="15000"/>
                  </a:schemeClr>
                </a:solidFill>
              </a:rPr>
              <a:t> </a:t>
            </a:r>
            <a:r>
              <a:rPr lang="en-US" sz="1400" b="1" i="1" dirty="0" err="1">
                <a:solidFill>
                  <a:schemeClr val="tx1">
                    <a:lumMod val="85000"/>
                    <a:lumOff val="15000"/>
                  </a:schemeClr>
                </a:solidFill>
              </a:rPr>
              <a:t>bagian</a:t>
            </a:r>
            <a:r>
              <a:rPr lang="en-US" sz="1400" b="1" i="1" dirty="0">
                <a:solidFill>
                  <a:schemeClr val="tx1">
                    <a:lumMod val="85000"/>
                    <a:lumOff val="15000"/>
                  </a:schemeClr>
                </a:solidFill>
              </a:rPr>
              <a:t> </a:t>
            </a:r>
            <a:r>
              <a:rPr lang="en-US" sz="1400" b="1" i="1" dirty="0" err="1">
                <a:solidFill>
                  <a:schemeClr val="tx1">
                    <a:lumMod val="85000"/>
                    <a:lumOff val="15000"/>
                  </a:schemeClr>
                </a:solidFill>
              </a:rPr>
              <a:t>dari</a:t>
            </a:r>
            <a:r>
              <a:rPr lang="en-US" sz="1400" b="1" i="1" dirty="0">
                <a:solidFill>
                  <a:schemeClr val="tx1">
                    <a:lumMod val="85000"/>
                    <a:lumOff val="15000"/>
                  </a:schemeClr>
                </a:solidFill>
              </a:rPr>
              <a:t> </a:t>
            </a:r>
            <a:r>
              <a:rPr lang="en-US" sz="1400" b="1" i="1" dirty="0" err="1">
                <a:solidFill>
                  <a:schemeClr val="tx1">
                    <a:lumMod val="85000"/>
                    <a:lumOff val="15000"/>
                  </a:schemeClr>
                </a:solidFill>
              </a:rPr>
              <a:t>mekanisme</a:t>
            </a:r>
            <a:r>
              <a:rPr lang="en-US" sz="1400" b="1" i="1" dirty="0">
                <a:solidFill>
                  <a:schemeClr val="tx1">
                    <a:lumMod val="85000"/>
                    <a:lumOff val="15000"/>
                  </a:schemeClr>
                </a:solidFill>
              </a:rPr>
              <a:t> </a:t>
            </a:r>
            <a:r>
              <a:rPr lang="en-US" sz="1400" b="1" i="1" dirty="0" err="1">
                <a:solidFill>
                  <a:schemeClr val="tx1">
                    <a:lumMod val="85000"/>
                    <a:lumOff val="15000"/>
                  </a:schemeClr>
                </a:solidFill>
              </a:rPr>
              <a:t>pertahanan</a:t>
            </a:r>
            <a:r>
              <a:rPr lang="en-US" sz="1400" b="1" i="1" dirty="0">
                <a:solidFill>
                  <a:schemeClr val="tx1">
                    <a:lumMod val="85000"/>
                    <a:lumOff val="15000"/>
                  </a:schemeClr>
                </a:solidFill>
              </a:rPr>
              <a:t> </a:t>
            </a:r>
            <a:r>
              <a:rPr lang="en-US" sz="1400" b="1" i="1" dirty="0" err="1">
                <a:solidFill>
                  <a:schemeClr val="tx1">
                    <a:lumMod val="85000"/>
                    <a:lumOff val="15000"/>
                  </a:schemeClr>
                </a:solidFill>
              </a:rPr>
              <a:t>diri</a:t>
            </a:r>
            <a:r>
              <a:rPr lang="en-US" sz="1400" b="1" i="1" dirty="0">
                <a:solidFill>
                  <a:schemeClr val="tx1">
                    <a:lumMod val="85000"/>
                    <a:lumOff val="15000"/>
                  </a:schemeClr>
                </a:solidFill>
              </a:rPr>
              <a:t> (</a:t>
            </a:r>
            <a:r>
              <a:rPr lang="en-US" sz="1400" b="1" i="1" dirty="0" err="1">
                <a:solidFill>
                  <a:schemeClr val="tx1">
                    <a:lumMod val="85000"/>
                    <a:lumOff val="15000"/>
                  </a:schemeClr>
                </a:solidFill>
              </a:rPr>
              <a:t>sel</a:t>
            </a:r>
            <a:r>
              <a:rPr lang="en-US" sz="1400" b="1" i="1" dirty="0">
                <a:solidFill>
                  <a:schemeClr val="tx1">
                    <a:lumMod val="85000"/>
                    <a:lumOff val="15000"/>
                  </a:schemeClr>
                </a:solidFill>
              </a:rPr>
              <a:t>-defense mechanism) </a:t>
            </a:r>
            <a:r>
              <a:rPr lang="en-US" sz="1400" b="1" i="1" dirty="0" err="1">
                <a:solidFill>
                  <a:schemeClr val="tx1">
                    <a:lumMod val="85000"/>
                    <a:lumOff val="15000"/>
                  </a:schemeClr>
                </a:solidFill>
              </a:rPr>
              <a:t>untuk</a:t>
            </a:r>
            <a:r>
              <a:rPr lang="en-US" sz="1400" b="1" i="1" dirty="0">
                <a:solidFill>
                  <a:schemeClr val="tx1">
                    <a:lumMod val="85000"/>
                    <a:lumOff val="15000"/>
                  </a:schemeClr>
                </a:solidFill>
              </a:rPr>
              <a:t> </a:t>
            </a:r>
            <a:r>
              <a:rPr lang="en-US" sz="1400" b="1" i="1" dirty="0" err="1">
                <a:solidFill>
                  <a:schemeClr val="tx1">
                    <a:lumMod val="85000"/>
                    <a:lumOff val="15000"/>
                  </a:schemeClr>
                </a:solidFill>
              </a:rPr>
              <a:t>menyembunyikan</a:t>
            </a:r>
            <a:r>
              <a:rPr lang="en-US" sz="1400" b="1" i="1" dirty="0">
                <a:solidFill>
                  <a:schemeClr val="tx1">
                    <a:lumMod val="85000"/>
                    <a:lumOff val="15000"/>
                  </a:schemeClr>
                </a:solidFill>
              </a:rPr>
              <a:t> </a:t>
            </a:r>
            <a:r>
              <a:rPr lang="en-US" sz="1400" b="1" i="1" dirty="0" err="1">
                <a:solidFill>
                  <a:schemeClr val="tx1">
                    <a:lumMod val="85000"/>
                    <a:lumOff val="15000"/>
                  </a:schemeClr>
                </a:solidFill>
              </a:rPr>
              <a:t>keterbatasan</a:t>
            </a:r>
            <a:r>
              <a:rPr lang="en-US" sz="1400" b="1" i="1" dirty="0">
                <a:solidFill>
                  <a:schemeClr val="tx1">
                    <a:lumMod val="85000"/>
                    <a:lumOff val="15000"/>
                  </a:schemeClr>
                </a:solidFill>
              </a:rPr>
              <a:t> </a:t>
            </a:r>
            <a:r>
              <a:rPr lang="en-US" sz="1400" b="1" i="1" dirty="0" err="1">
                <a:solidFill>
                  <a:schemeClr val="tx1">
                    <a:lumMod val="85000"/>
                    <a:lumOff val="15000"/>
                  </a:schemeClr>
                </a:solidFill>
              </a:rPr>
              <a:t>atau</a:t>
            </a:r>
            <a:r>
              <a:rPr lang="en-US" sz="1400" b="1" i="1" dirty="0">
                <a:solidFill>
                  <a:schemeClr val="tx1">
                    <a:lumMod val="85000"/>
                    <a:lumOff val="15000"/>
                  </a:schemeClr>
                </a:solidFill>
              </a:rPr>
              <a:t> </a:t>
            </a:r>
            <a:r>
              <a:rPr lang="en-US" sz="1400" b="1" i="1" dirty="0" err="1">
                <a:solidFill>
                  <a:schemeClr val="tx1">
                    <a:lumMod val="85000"/>
                    <a:lumOff val="15000"/>
                  </a:schemeClr>
                </a:solidFill>
              </a:rPr>
              <a:t>untuk</a:t>
            </a:r>
            <a:r>
              <a:rPr lang="en-US" sz="1400" b="1" i="1" dirty="0">
                <a:solidFill>
                  <a:schemeClr val="tx1">
                    <a:lumMod val="85000"/>
                    <a:lumOff val="15000"/>
                  </a:schemeClr>
                </a:solidFill>
              </a:rPr>
              <a:t> </a:t>
            </a:r>
            <a:r>
              <a:rPr lang="en-US" sz="1400" b="1" i="1" dirty="0" err="1">
                <a:solidFill>
                  <a:schemeClr val="tx1">
                    <a:lumMod val="85000"/>
                    <a:lumOff val="15000"/>
                  </a:schemeClr>
                </a:solidFill>
              </a:rPr>
              <a:t>membenarkan</a:t>
            </a:r>
            <a:r>
              <a:rPr lang="en-US" sz="1400" b="1" i="1" dirty="0">
                <a:solidFill>
                  <a:schemeClr val="tx1">
                    <a:lumMod val="85000"/>
                    <a:lumOff val="15000"/>
                  </a:schemeClr>
                </a:solidFill>
              </a:rPr>
              <a:t> </a:t>
            </a:r>
            <a:r>
              <a:rPr lang="en-US" sz="1400" b="1" i="1" dirty="0" err="1">
                <a:solidFill>
                  <a:schemeClr val="tx1">
                    <a:lumMod val="85000"/>
                    <a:lumOff val="15000"/>
                  </a:schemeClr>
                </a:solidFill>
              </a:rPr>
              <a:t>perasaan</a:t>
            </a:r>
            <a:r>
              <a:rPr lang="en-US" sz="1400" b="1" i="1" dirty="0">
                <a:solidFill>
                  <a:schemeClr val="tx1">
                    <a:lumMod val="85000"/>
                    <a:lumOff val="15000"/>
                  </a:schemeClr>
                </a:solidFill>
              </a:rPr>
              <a:t> yang </a:t>
            </a:r>
            <a:r>
              <a:rPr lang="en-US" sz="1400" b="1" i="1" dirty="0" err="1">
                <a:solidFill>
                  <a:schemeClr val="tx1">
                    <a:lumMod val="85000"/>
                    <a:lumOff val="15000"/>
                  </a:schemeClr>
                </a:solidFill>
              </a:rPr>
              <a:t>rapuh</a:t>
            </a:r>
            <a:r>
              <a:rPr lang="en-US" sz="1400" b="1" i="1" dirty="0">
                <a:solidFill>
                  <a:schemeClr val="tx1">
                    <a:lumMod val="85000"/>
                    <a:lumOff val="15000"/>
                  </a:schemeClr>
                </a:solidFill>
              </a:rPr>
              <a:t> </a:t>
            </a:r>
            <a:r>
              <a:rPr lang="en-US" sz="1400" b="1" i="1" dirty="0" err="1">
                <a:solidFill>
                  <a:schemeClr val="tx1">
                    <a:lumMod val="85000"/>
                    <a:lumOff val="15000"/>
                  </a:schemeClr>
                </a:solidFill>
              </a:rPr>
              <a:t>tentang</a:t>
            </a:r>
            <a:r>
              <a:rPr lang="en-US" sz="1400" b="1" i="1" dirty="0">
                <a:solidFill>
                  <a:schemeClr val="tx1">
                    <a:lumMod val="85000"/>
                    <a:lumOff val="15000"/>
                  </a:schemeClr>
                </a:solidFill>
              </a:rPr>
              <a:t> </a:t>
            </a:r>
            <a:r>
              <a:rPr lang="en-US" sz="1400" b="1" i="1" dirty="0" err="1">
                <a:solidFill>
                  <a:schemeClr val="tx1">
                    <a:lumMod val="85000"/>
                    <a:lumOff val="15000"/>
                  </a:schemeClr>
                </a:solidFill>
              </a:rPr>
              <a:t>superioritas</a:t>
            </a:r>
            <a:r>
              <a:rPr lang="en-US" sz="1400" b="1" i="1" dirty="0">
                <a:solidFill>
                  <a:schemeClr val="tx1">
                    <a:lumMod val="85000"/>
                    <a:lumOff val="15000"/>
                  </a:schemeClr>
                </a:solidFill>
              </a:rPr>
              <a:t>.</a:t>
            </a:r>
          </a:p>
          <a:p>
            <a:pPr>
              <a:lnSpc>
                <a:spcPct val="150000"/>
              </a:lnSpc>
            </a:pPr>
            <a:r>
              <a:rPr lang="en-US" sz="1400" b="1" i="1" dirty="0" err="1">
                <a:solidFill>
                  <a:schemeClr val="tx1">
                    <a:lumMod val="85000"/>
                    <a:lumOff val="15000"/>
                  </a:schemeClr>
                </a:solidFill>
              </a:rPr>
              <a:t>Contoh</a:t>
            </a:r>
            <a:r>
              <a:rPr lang="en-US" sz="1400" b="1" i="1" dirty="0">
                <a:solidFill>
                  <a:schemeClr val="tx1">
                    <a:lumMod val="85000"/>
                    <a:lumOff val="15000"/>
                  </a:schemeClr>
                </a:solidFill>
              </a:rPr>
              <a:t>: Afro </a:t>
            </a:r>
            <a:r>
              <a:rPr lang="en-US" sz="1400" b="1" i="1" dirty="0" err="1">
                <a:solidFill>
                  <a:schemeClr val="tx1">
                    <a:lumMod val="85000"/>
                    <a:lumOff val="15000"/>
                  </a:schemeClr>
                </a:solidFill>
              </a:rPr>
              <a:t>amerika</a:t>
            </a:r>
            <a:r>
              <a:rPr lang="en-US" sz="1400" b="1" i="1" dirty="0">
                <a:solidFill>
                  <a:schemeClr val="tx1">
                    <a:lumMod val="85000"/>
                    <a:lumOff val="15000"/>
                  </a:schemeClr>
                </a:solidFill>
              </a:rPr>
              <a:t> </a:t>
            </a:r>
            <a:r>
              <a:rPr lang="en-US" sz="1400" b="1" i="1" dirty="0" err="1">
                <a:solidFill>
                  <a:schemeClr val="tx1">
                    <a:lumMod val="85000"/>
                    <a:lumOff val="15000"/>
                  </a:schemeClr>
                </a:solidFill>
              </a:rPr>
              <a:t>terhadap</a:t>
            </a:r>
            <a:r>
              <a:rPr lang="en-US" sz="1400" b="1" i="1" dirty="0">
                <a:solidFill>
                  <a:schemeClr val="tx1">
                    <a:lumMod val="85000"/>
                    <a:lumOff val="15000"/>
                  </a:schemeClr>
                </a:solidFill>
              </a:rPr>
              <a:t> </a:t>
            </a:r>
            <a:r>
              <a:rPr lang="en-US" sz="1400" b="1" i="1" dirty="0" err="1">
                <a:solidFill>
                  <a:schemeClr val="tx1">
                    <a:lumMod val="85000"/>
                    <a:lumOff val="15000"/>
                  </a:schemeClr>
                </a:solidFill>
              </a:rPr>
              <a:t>justifikasi</a:t>
            </a:r>
            <a:r>
              <a:rPr lang="en-US" sz="1400" b="1" i="1" dirty="0">
                <a:solidFill>
                  <a:schemeClr val="tx1">
                    <a:lumMod val="85000"/>
                    <a:lumOff val="15000"/>
                  </a:schemeClr>
                </a:solidFill>
              </a:rPr>
              <a:t> </a:t>
            </a:r>
            <a:r>
              <a:rPr lang="en-US" sz="1400" b="1" i="1" dirty="0" err="1">
                <a:solidFill>
                  <a:schemeClr val="tx1">
                    <a:lumMod val="85000"/>
                    <a:lumOff val="15000"/>
                  </a:schemeClr>
                </a:solidFill>
              </a:rPr>
              <a:t>perbudakan</a:t>
            </a:r>
            <a:r>
              <a:rPr lang="en-US" sz="1400" b="1" i="1" dirty="0">
                <a:solidFill>
                  <a:schemeClr val="tx1">
                    <a:lumMod val="85000"/>
                    <a:lumOff val="15000"/>
                  </a:schemeClr>
                </a:solidFill>
              </a:rPr>
              <a:t> di </a:t>
            </a:r>
            <a:r>
              <a:rPr lang="en-US" sz="1400" b="1" i="1" dirty="0" err="1">
                <a:solidFill>
                  <a:schemeClr val="tx1">
                    <a:lumMod val="85000"/>
                    <a:lumOff val="15000"/>
                  </a:schemeClr>
                </a:solidFill>
              </a:rPr>
              <a:t>amerika</a:t>
            </a:r>
            <a:r>
              <a:rPr lang="en-US" sz="1400" b="1" i="1" dirty="0">
                <a:solidFill>
                  <a:schemeClr val="tx1">
                    <a:lumMod val="85000"/>
                    <a:lumOff val="15000"/>
                  </a:schemeClr>
                </a:solidFill>
              </a:rPr>
              <a:t>.</a:t>
            </a:r>
          </a:p>
        </p:txBody>
      </p:sp>
      <p:sp>
        <p:nvSpPr>
          <p:cNvPr id="14" name="Freeform 6">
            <a:extLst>
              <a:ext uri="{FF2B5EF4-FFF2-40B4-BE49-F238E27FC236}">
                <a16:creationId xmlns:a16="http://schemas.microsoft.com/office/drawing/2014/main" id="{20E344BB-E23E-4198-B2C7-8E752C6A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92605" y="613446"/>
            <a:ext cx="3926681"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pic>
        <p:nvPicPr>
          <p:cNvPr id="7" name="Graphic 6" descr="Fingerprint">
            <a:extLst>
              <a:ext uri="{FF2B5EF4-FFF2-40B4-BE49-F238E27FC236}">
                <a16:creationId xmlns:a16="http://schemas.microsoft.com/office/drawing/2014/main" id="{1E70F975-143F-428F-BBE8-AC42729FAC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49445" y="2021558"/>
            <a:ext cx="2413000" cy="2413000"/>
          </a:xfrm>
          <a:prstGeom prst="rect">
            <a:avLst/>
          </a:prstGeom>
        </p:spPr>
      </p:pic>
    </p:spTree>
    <p:extLst>
      <p:ext uri="{BB962C8B-B14F-4D97-AF65-F5344CB8AC3E}">
        <p14:creationId xmlns:p14="http://schemas.microsoft.com/office/powerpoint/2010/main" val="4263456375"/>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solidFill>
                  <a:schemeClr val="tx1"/>
                </a:solidFill>
                <a:latin typeface="Desdemona" pitchFamily="82" charset="77"/>
              </a:rPr>
              <a:t>mengapa</a:t>
            </a:r>
            <a:r>
              <a:rPr lang="en-US" b="1" dirty="0">
                <a:solidFill>
                  <a:schemeClr val="tx1"/>
                </a:solidFill>
                <a:latin typeface="Desdemona" pitchFamily="82" charset="77"/>
              </a:rPr>
              <a:t> </a:t>
            </a:r>
            <a:r>
              <a:rPr lang="en-US" b="1" dirty="0" err="1">
                <a:solidFill>
                  <a:schemeClr val="tx1"/>
                </a:solidFill>
                <a:latin typeface="Desdemona" pitchFamily="82" charset="77"/>
              </a:rPr>
              <a:t>muncul</a:t>
            </a:r>
            <a:r>
              <a:rPr lang="en-US" b="1" dirty="0">
                <a:solidFill>
                  <a:schemeClr val="tx1"/>
                </a:solidFill>
                <a:latin typeface="Desdemona" pitchFamily="82" charset="77"/>
              </a:rPr>
              <a:t> </a:t>
            </a:r>
            <a:r>
              <a:rPr lang="en-US" b="1" dirty="0" err="1">
                <a:solidFill>
                  <a:schemeClr val="tx1"/>
                </a:solidFill>
                <a:latin typeface="Desdemona" pitchFamily="82" charset="77"/>
              </a:rPr>
              <a:t>stereotip</a:t>
            </a:r>
            <a:r>
              <a:rPr lang="en-US" b="1" dirty="0">
                <a:solidFill>
                  <a:schemeClr val="tx1"/>
                </a:solidFill>
                <a:latin typeface="Desdemona" pitchFamily="82" charset="77"/>
              </a:rPr>
              <a:t>?</a:t>
            </a:r>
          </a:p>
        </p:txBody>
      </p:sp>
      <p:sp>
        <p:nvSpPr>
          <p:cNvPr id="3" name="Content Placeholder 2"/>
          <p:cNvSpPr>
            <a:spLocks noGrp="1"/>
          </p:cNvSpPr>
          <p:nvPr>
            <p:ph idx="1"/>
          </p:nvPr>
        </p:nvSpPr>
        <p:spPr>
          <a:xfrm>
            <a:off x="1143000" y="2286000"/>
            <a:ext cx="7633742" cy="3593591"/>
          </a:xfrm>
        </p:spPr>
        <p:txBody>
          <a:bodyPr>
            <a:normAutofit fontScale="77500" lnSpcReduction="20000"/>
          </a:bodyPr>
          <a:lstStyle/>
          <a:p>
            <a:pPr marL="0" indent="0" algn="just">
              <a:buNone/>
            </a:pPr>
            <a:r>
              <a:rPr lang="en-US" sz="2800" i="1" dirty="0" err="1">
                <a:latin typeface="Montserrat Medium" pitchFamily="2" charset="77"/>
              </a:rPr>
              <a:t>Sejumlah</a:t>
            </a:r>
            <a:r>
              <a:rPr lang="en-US" sz="2800" i="1" dirty="0">
                <a:latin typeface="Montserrat Medium" pitchFamily="2" charset="77"/>
              </a:rPr>
              <a:t> </a:t>
            </a:r>
            <a:r>
              <a:rPr lang="en-US" sz="2800" i="1" dirty="0" err="1">
                <a:latin typeface="Montserrat Medium" pitchFamily="2" charset="77"/>
              </a:rPr>
              <a:t>kondisi</a:t>
            </a:r>
            <a:r>
              <a:rPr lang="en-US" sz="2800" i="1" dirty="0">
                <a:latin typeface="Montserrat Medium" pitchFamily="2" charset="77"/>
              </a:rPr>
              <a:t> </a:t>
            </a:r>
            <a:r>
              <a:rPr lang="en-US" sz="2800" i="1" dirty="0" err="1">
                <a:latin typeface="Montserrat Medium" pitchFamily="2" charset="77"/>
              </a:rPr>
              <a:t>dimana</a:t>
            </a:r>
            <a:r>
              <a:rPr lang="en-US" sz="2800" i="1" dirty="0">
                <a:latin typeface="Montserrat Medium" pitchFamily="2" charset="77"/>
              </a:rPr>
              <a:t> </a:t>
            </a:r>
            <a:r>
              <a:rPr lang="en-US" sz="2800" i="1" dirty="0" err="1">
                <a:latin typeface="Montserrat Medium" pitchFamily="2" charset="77"/>
              </a:rPr>
              <a:t>stereotip</a:t>
            </a:r>
            <a:r>
              <a:rPr lang="en-US" sz="2800" i="1" dirty="0">
                <a:latin typeface="Montserrat Medium" pitchFamily="2" charset="77"/>
              </a:rPr>
              <a:t> </a:t>
            </a:r>
            <a:r>
              <a:rPr lang="en-US" sz="2800" i="1" dirty="0" err="1">
                <a:latin typeface="Montserrat Medium" pitchFamily="2" charset="77"/>
              </a:rPr>
              <a:t>merupakan</a:t>
            </a:r>
            <a:r>
              <a:rPr lang="en-US" sz="2800" i="1" dirty="0">
                <a:latin typeface="Montserrat Medium" pitchFamily="2" charset="77"/>
              </a:rPr>
              <a:t> </a:t>
            </a:r>
            <a:r>
              <a:rPr lang="en-US" sz="2800" i="1" dirty="0" err="1">
                <a:latin typeface="Montserrat Medium" pitchFamily="2" charset="77"/>
              </a:rPr>
              <a:t>hal</a:t>
            </a:r>
            <a:r>
              <a:rPr lang="en-US" sz="2800" i="1" dirty="0">
                <a:latin typeface="Montserrat Medium" pitchFamily="2" charset="77"/>
              </a:rPr>
              <a:t> yang </a:t>
            </a:r>
            <a:r>
              <a:rPr lang="en-US" sz="2800" i="1" dirty="0" err="1">
                <a:latin typeface="Montserrat Medium" pitchFamily="2" charset="77"/>
              </a:rPr>
              <a:t>tidak</a:t>
            </a:r>
            <a:r>
              <a:rPr lang="en-US" sz="2800" i="1" dirty="0">
                <a:latin typeface="Montserrat Medium" pitchFamily="2" charset="77"/>
              </a:rPr>
              <a:t> </a:t>
            </a:r>
            <a:r>
              <a:rPr lang="en-US" sz="2800" i="1" dirty="0" err="1">
                <a:latin typeface="Montserrat Medium" pitchFamily="2" charset="77"/>
              </a:rPr>
              <a:t>dapat</a:t>
            </a:r>
            <a:r>
              <a:rPr lang="en-US" sz="2800" i="1" dirty="0">
                <a:latin typeface="Montserrat Medium" pitchFamily="2" charset="77"/>
              </a:rPr>
              <a:t> </a:t>
            </a:r>
            <a:r>
              <a:rPr lang="en-US" sz="2800" i="1" dirty="0" err="1">
                <a:latin typeface="Montserrat Medium" pitchFamily="2" charset="77"/>
              </a:rPr>
              <a:t>dihindarkan</a:t>
            </a:r>
            <a:r>
              <a:rPr lang="en-US" sz="2800" i="1" dirty="0">
                <a:latin typeface="Montserrat Medium" pitchFamily="2" charset="77"/>
              </a:rPr>
              <a:t> (inevitable), </a:t>
            </a:r>
            <a:r>
              <a:rPr lang="en-US" sz="2800" i="1" dirty="0" err="1">
                <a:latin typeface="Montserrat Medium" pitchFamily="2" charset="77"/>
              </a:rPr>
              <a:t>yakni</a:t>
            </a:r>
            <a:r>
              <a:rPr lang="en-US" sz="2800" i="1" dirty="0">
                <a:latin typeface="Montserrat Medium" pitchFamily="2" charset="77"/>
              </a:rPr>
              <a:t>:</a:t>
            </a:r>
          </a:p>
          <a:p>
            <a:pPr algn="just"/>
            <a:r>
              <a:rPr lang="en-US" sz="2800" i="1" dirty="0" err="1">
                <a:latin typeface="Montserrat Medium" pitchFamily="2" charset="77"/>
              </a:rPr>
              <a:t>Manusia</a:t>
            </a:r>
            <a:r>
              <a:rPr lang="en-US" sz="2800" i="1" dirty="0">
                <a:latin typeface="Montserrat Medium" pitchFamily="2" charset="77"/>
              </a:rPr>
              <a:t> </a:t>
            </a:r>
            <a:r>
              <a:rPr lang="en-US" sz="2800" i="1" dirty="0" err="1">
                <a:latin typeface="Montserrat Medium" pitchFamily="2" charset="77"/>
              </a:rPr>
              <a:t>perlu</a:t>
            </a:r>
            <a:r>
              <a:rPr lang="en-US" sz="2800" i="1" dirty="0">
                <a:latin typeface="Montserrat Medium" pitchFamily="2" charset="77"/>
              </a:rPr>
              <a:t> </a:t>
            </a:r>
            <a:r>
              <a:rPr lang="en-US" sz="2800" i="1" dirty="0" err="1">
                <a:latin typeface="Montserrat Medium" pitchFamily="2" charset="77"/>
              </a:rPr>
              <a:t>sesuatu</a:t>
            </a:r>
            <a:r>
              <a:rPr lang="en-US" sz="2800" i="1" dirty="0">
                <a:latin typeface="Montserrat Medium" pitchFamily="2" charset="77"/>
              </a:rPr>
              <a:t> </a:t>
            </a:r>
            <a:r>
              <a:rPr lang="en-US" sz="2800" i="1" dirty="0" err="1">
                <a:latin typeface="Montserrat Medium" pitchFamily="2" charset="77"/>
              </a:rPr>
              <a:t>untuk</a:t>
            </a:r>
            <a:r>
              <a:rPr lang="en-US" sz="2800" i="1" dirty="0">
                <a:latin typeface="Montserrat Medium" pitchFamily="2" charset="77"/>
              </a:rPr>
              <a:t> </a:t>
            </a:r>
            <a:r>
              <a:rPr lang="en-US" sz="2800" i="1" dirty="0" err="1">
                <a:latin typeface="Montserrat Medium" pitchFamily="2" charset="77"/>
              </a:rPr>
              <a:t>menyederhanaan</a:t>
            </a:r>
            <a:r>
              <a:rPr lang="en-US" sz="2800" i="1" dirty="0">
                <a:latin typeface="Montserrat Medium" pitchFamily="2" charset="77"/>
              </a:rPr>
              <a:t> </a:t>
            </a:r>
            <a:r>
              <a:rPr lang="en-US" sz="2800" i="1" dirty="0" err="1">
                <a:latin typeface="Montserrat Medium" pitchFamily="2" charset="77"/>
              </a:rPr>
              <a:t>realitas</a:t>
            </a:r>
            <a:r>
              <a:rPr lang="en-US" sz="2800" i="1" dirty="0">
                <a:latin typeface="Montserrat Medium" pitchFamily="2" charset="77"/>
              </a:rPr>
              <a:t> </a:t>
            </a:r>
            <a:r>
              <a:rPr lang="en-US" sz="2800" i="1" dirty="0" err="1">
                <a:latin typeface="Montserrat Medium" pitchFamily="2" charset="77"/>
              </a:rPr>
              <a:t>kehidupan</a:t>
            </a:r>
            <a:r>
              <a:rPr lang="en-US" sz="2800" i="1" dirty="0">
                <a:latin typeface="Montserrat Medium" pitchFamily="2" charset="77"/>
              </a:rPr>
              <a:t> yang </a:t>
            </a:r>
            <a:r>
              <a:rPr lang="en-US" sz="2800" i="1" dirty="0" err="1">
                <a:latin typeface="Montserrat Medium" pitchFamily="2" charset="77"/>
              </a:rPr>
              <a:t>bersifat</a:t>
            </a:r>
            <a:r>
              <a:rPr lang="en-US" sz="2800" i="1" dirty="0">
                <a:latin typeface="Montserrat Medium" pitchFamily="2" charset="77"/>
              </a:rPr>
              <a:t> </a:t>
            </a:r>
            <a:r>
              <a:rPr lang="en-US" sz="2800" i="1" dirty="0" err="1">
                <a:latin typeface="Montserrat Medium" pitchFamily="2" charset="77"/>
              </a:rPr>
              <a:t>kompleks</a:t>
            </a:r>
            <a:r>
              <a:rPr lang="en-US" sz="2800" i="1" dirty="0">
                <a:latin typeface="Montserrat Medium" pitchFamily="2" charset="77"/>
              </a:rPr>
              <a:t>.</a:t>
            </a:r>
          </a:p>
          <a:p>
            <a:pPr algn="just"/>
            <a:r>
              <a:rPr lang="en-US" sz="2800" i="1" dirty="0" err="1">
                <a:latin typeface="Montserrat Medium" pitchFamily="2" charset="77"/>
              </a:rPr>
              <a:t>Manusia</a:t>
            </a:r>
            <a:r>
              <a:rPr lang="en-US" sz="2800" i="1" dirty="0">
                <a:latin typeface="Montserrat Medium" pitchFamily="2" charset="77"/>
              </a:rPr>
              <a:t> </a:t>
            </a:r>
            <a:r>
              <a:rPr lang="en-US" sz="2800" i="1" dirty="0" err="1">
                <a:latin typeface="Montserrat Medium" pitchFamily="2" charset="77"/>
              </a:rPr>
              <a:t>perlu</a:t>
            </a:r>
            <a:r>
              <a:rPr lang="en-US" sz="2800" i="1" dirty="0">
                <a:latin typeface="Montserrat Medium" pitchFamily="2" charset="77"/>
              </a:rPr>
              <a:t> </a:t>
            </a:r>
            <a:r>
              <a:rPr lang="en-US" sz="2800" i="1" dirty="0" err="1">
                <a:latin typeface="Montserrat Medium" pitchFamily="2" charset="77"/>
              </a:rPr>
              <a:t>sesuatu</a:t>
            </a:r>
            <a:r>
              <a:rPr lang="en-US" sz="2800" i="1" dirty="0">
                <a:latin typeface="Montserrat Medium" pitchFamily="2" charset="77"/>
              </a:rPr>
              <a:t> </a:t>
            </a:r>
            <a:r>
              <a:rPr lang="en-US" sz="2800" i="1" dirty="0" err="1">
                <a:latin typeface="Montserrat Medium" pitchFamily="2" charset="77"/>
              </a:rPr>
              <a:t>untuk</a:t>
            </a:r>
            <a:r>
              <a:rPr lang="en-US" sz="2800" i="1" dirty="0">
                <a:latin typeface="Montserrat Medium" pitchFamily="2" charset="77"/>
              </a:rPr>
              <a:t> </a:t>
            </a:r>
            <a:r>
              <a:rPr lang="en-US" sz="2800" i="1" dirty="0" err="1">
                <a:latin typeface="Montserrat Medium" pitchFamily="2" charset="77"/>
              </a:rPr>
              <a:t>menghilangkan</a:t>
            </a:r>
            <a:r>
              <a:rPr lang="en-US" sz="2800" i="1" dirty="0">
                <a:latin typeface="Montserrat Medium" pitchFamily="2" charset="77"/>
              </a:rPr>
              <a:t> rasa </a:t>
            </a:r>
            <a:r>
              <a:rPr lang="en-US" sz="2800" i="1" dirty="0" err="1">
                <a:latin typeface="Montserrat Medium" pitchFamily="2" charset="77"/>
              </a:rPr>
              <a:t>cemas</a:t>
            </a:r>
            <a:r>
              <a:rPr lang="en-US" sz="2800" i="1" dirty="0">
                <a:latin typeface="Montserrat Medium" pitchFamily="2" charset="77"/>
              </a:rPr>
              <a:t> (anxiety) </a:t>
            </a:r>
            <a:r>
              <a:rPr lang="en-US" sz="2800" i="1" dirty="0" err="1">
                <a:latin typeface="Montserrat Medium" pitchFamily="2" charset="77"/>
              </a:rPr>
              <a:t>ketika</a:t>
            </a:r>
            <a:r>
              <a:rPr lang="en-US" sz="2800" i="1" dirty="0">
                <a:latin typeface="Montserrat Medium" pitchFamily="2" charset="77"/>
              </a:rPr>
              <a:t> </a:t>
            </a:r>
            <a:r>
              <a:rPr lang="en-US" sz="2800" i="1" dirty="0" err="1">
                <a:latin typeface="Montserrat Medium" pitchFamily="2" charset="77"/>
              </a:rPr>
              <a:t>berhadapan</a:t>
            </a:r>
            <a:r>
              <a:rPr lang="en-US" sz="2800" i="1" dirty="0">
                <a:latin typeface="Montserrat Medium" pitchFamily="2" charset="77"/>
              </a:rPr>
              <a:t> </a:t>
            </a:r>
            <a:r>
              <a:rPr lang="en-US" sz="2800" i="1" dirty="0" err="1">
                <a:latin typeface="Montserrat Medium" pitchFamily="2" charset="77"/>
              </a:rPr>
              <a:t>dengan</a:t>
            </a:r>
            <a:r>
              <a:rPr lang="en-US" sz="2800" i="1" dirty="0">
                <a:latin typeface="Montserrat Medium" pitchFamily="2" charset="77"/>
              </a:rPr>
              <a:t> </a:t>
            </a:r>
            <a:r>
              <a:rPr lang="en-US" sz="2800" i="1" dirty="0" err="1">
                <a:latin typeface="Montserrat Medium" pitchFamily="2" charset="77"/>
              </a:rPr>
              <a:t>sesuatu</a:t>
            </a:r>
            <a:r>
              <a:rPr lang="en-US" sz="2800" i="1" dirty="0">
                <a:latin typeface="Montserrat Medium" pitchFamily="2" charset="77"/>
              </a:rPr>
              <a:t> yang </a:t>
            </a:r>
            <a:r>
              <a:rPr lang="en-US" sz="2800" i="1" dirty="0" err="1">
                <a:latin typeface="Montserrat Medium" pitchFamily="2" charset="77"/>
              </a:rPr>
              <a:t>baru</a:t>
            </a:r>
            <a:r>
              <a:rPr lang="en-US" sz="2800" i="1" dirty="0">
                <a:latin typeface="Montserrat Medium" pitchFamily="2" charset="77"/>
              </a:rPr>
              <a:t>, </a:t>
            </a:r>
            <a:r>
              <a:rPr lang="en-US" sz="2800" i="1" dirty="0" err="1">
                <a:latin typeface="Montserrat Medium" pitchFamily="2" charset="77"/>
              </a:rPr>
              <a:t>manusia</a:t>
            </a:r>
            <a:r>
              <a:rPr lang="en-US" sz="2800" i="1" dirty="0">
                <a:latin typeface="Montserrat Medium" pitchFamily="2" charset="77"/>
              </a:rPr>
              <a:t> </a:t>
            </a:r>
            <a:r>
              <a:rPr lang="en-US" sz="2800" i="1" dirty="0" err="1">
                <a:latin typeface="Montserrat Medium" pitchFamily="2" charset="77"/>
              </a:rPr>
              <a:t>lalu</a:t>
            </a:r>
            <a:r>
              <a:rPr lang="en-US" sz="2800" i="1" dirty="0">
                <a:latin typeface="Montserrat Medium" pitchFamily="2" charset="77"/>
              </a:rPr>
              <a:t> </a:t>
            </a:r>
            <a:r>
              <a:rPr lang="en-US" sz="2800" i="1" dirty="0" err="1">
                <a:latin typeface="Montserrat Medium" pitchFamily="2" charset="77"/>
              </a:rPr>
              <a:t>menggunakan</a:t>
            </a:r>
            <a:r>
              <a:rPr lang="en-US" sz="2800" i="1" dirty="0">
                <a:latin typeface="Montserrat Medium" pitchFamily="2" charset="77"/>
              </a:rPr>
              <a:t> </a:t>
            </a:r>
            <a:r>
              <a:rPr lang="en-US" sz="2800" i="1" dirty="0" err="1">
                <a:latin typeface="Montserrat Medium" pitchFamily="2" charset="77"/>
              </a:rPr>
              <a:t>stereotip</a:t>
            </a:r>
            <a:r>
              <a:rPr lang="en-US" sz="2800" i="1" dirty="0">
                <a:latin typeface="Montserrat Medium" pitchFamily="2" charset="77"/>
              </a:rPr>
              <a:t>.</a:t>
            </a:r>
          </a:p>
          <a:p>
            <a:pPr algn="just"/>
            <a:r>
              <a:rPr lang="en-US" sz="2800" i="1" dirty="0">
                <a:latin typeface="Montserrat Medium" pitchFamily="2" charset="77"/>
              </a:rPr>
              <a:t>Manusia perlu cara yang ekonomis untuk membentuk gambaran dari dunia di sekitarnya</a:t>
            </a:r>
          </a:p>
        </p:txBody>
      </p:sp>
    </p:spTree>
    <p:extLst>
      <p:ext uri="{BB962C8B-B14F-4D97-AF65-F5344CB8AC3E}">
        <p14:creationId xmlns:p14="http://schemas.microsoft.com/office/powerpoint/2010/main" val="3265146344"/>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7620000" cy="5638800"/>
          </a:xfrm>
        </p:spPr>
        <p:txBody>
          <a:bodyPr>
            <a:normAutofit fontScale="92500"/>
          </a:bodyPr>
          <a:lstStyle/>
          <a:p>
            <a:pPr marL="0" indent="0" algn="just">
              <a:buNone/>
            </a:pPr>
            <a:r>
              <a:rPr lang="en-US" sz="2400" i="1" dirty="0">
                <a:latin typeface="Montserrat Medium" pitchFamily="2" charset="77"/>
              </a:rPr>
              <a:t>Manusia tidak mungkin mengalami semua kejadian, karenanya manusia mengandalkan informasi dari pihak lain (media) sebagai jendela dunia. Maka terjadilah duplikasi stereotip.</a:t>
            </a:r>
          </a:p>
          <a:p>
            <a:pPr marL="0" indent="0" algn="just">
              <a:buNone/>
            </a:pPr>
            <a:r>
              <a:rPr lang="en-US" sz="2400" i="1" dirty="0">
                <a:latin typeface="Montserrat Medium" pitchFamily="2" charset="77"/>
              </a:rPr>
              <a:t>Walter Lippmann, “Public Opinion” (1922): stereotip merupakan cara ekonomis untuk melihat dunia keseluruhan. </a:t>
            </a:r>
          </a:p>
          <a:p>
            <a:pPr algn="just"/>
            <a:r>
              <a:rPr lang="en-US" sz="2400" i="1" dirty="0" err="1">
                <a:latin typeface="Montserrat Medium" pitchFamily="2" charset="77"/>
              </a:rPr>
              <a:t>Berbagai</a:t>
            </a:r>
            <a:r>
              <a:rPr lang="en-US" sz="2400" i="1" dirty="0">
                <a:latin typeface="Montserrat Medium" pitchFamily="2" charset="77"/>
              </a:rPr>
              <a:t> event yang </a:t>
            </a:r>
            <a:r>
              <a:rPr lang="en-US" sz="2400" i="1" dirty="0" err="1">
                <a:latin typeface="Montserrat Medium" pitchFamily="2" charset="77"/>
              </a:rPr>
              <a:t>berbeda</a:t>
            </a:r>
            <a:r>
              <a:rPr lang="en-US" sz="2400" i="1" dirty="0">
                <a:latin typeface="Montserrat Medium" pitchFamily="2" charset="77"/>
              </a:rPr>
              <a:t> </a:t>
            </a:r>
            <a:r>
              <a:rPr lang="en-US" sz="2400" i="1" dirty="0" err="1">
                <a:latin typeface="Montserrat Medium" pitchFamily="2" charset="77"/>
              </a:rPr>
              <a:t>dengan</a:t>
            </a:r>
            <a:r>
              <a:rPr lang="en-US" sz="2400" i="1" dirty="0">
                <a:latin typeface="Montserrat Medium" pitchFamily="2" charset="77"/>
              </a:rPr>
              <a:t> </a:t>
            </a:r>
            <a:r>
              <a:rPr lang="en-US" sz="2400" i="1" dirty="0" err="1">
                <a:latin typeface="Montserrat Medium" pitchFamily="2" charset="77"/>
              </a:rPr>
              <a:t>berbeda</a:t>
            </a:r>
            <a:r>
              <a:rPr lang="en-US" sz="2400" i="1" dirty="0">
                <a:latin typeface="Montserrat Medium" pitchFamily="2" charset="77"/>
              </a:rPr>
              <a:t> </a:t>
            </a:r>
            <a:r>
              <a:rPr lang="en-US" sz="2400" i="1" dirty="0" err="1">
                <a:latin typeface="Montserrat Medium" pitchFamily="2" charset="77"/>
              </a:rPr>
              <a:t>tempat</a:t>
            </a:r>
            <a:r>
              <a:rPr lang="en-US" sz="2400" i="1" dirty="0">
                <a:latin typeface="Montserrat Medium" pitchFamily="2" charset="77"/>
              </a:rPr>
              <a:t> </a:t>
            </a:r>
            <a:r>
              <a:rPr lang="en-US" sz="2400" i="1" dirty="0" err="1">
                <a:latin typeface="Montserrat Medium" pitchFamily="2" charset="77"/>
              </a:rPr>
              <a:t>hadir</a:t>
            </a:r>
            <a:r>
              <a:rPr lang="en-US" sz="2400" i="1" dirty="0">
                <a:latin typeface="Montserrat Medium" pitchFamily="2" charset="77"/>
              </a:rPr>
              <a:t> </a:t>
            </a:r>
            <a:r>
              <a:rPr lang="en-US" sz="2400" i="1" dirty="0" err="1">
                <a:latin typeface="Montserrat Medium" pitchFamily="2" charset="77"/>
              </a:rPr>
              <a:t>secara</a:t>
            </a:r>
            <a:r>
              <a:rPr lang="en-US" sz="2400" i="1" dirty="0">
                <a:latin typeface="Montserrat Medium" pitchFamily="2" charset="77"/>
              </a:rPr>
              <a:t> </a:t>
            </a:r>
            <a:r>
              <a:rPr lang="en-US" sz="2400" i="1" dirty="0" err="1">
                <a:latin typeface="Montserrat Medium" pitchFamily="2" charset="77"/>
              </a:rPr>
              <a:t>bersamaan</a:t>
            </a:r>
            <a:r>
              <a:rPr lang="en-US" sz="2400" i="1" dirty="0">
                <a:latin typeface="Montserrat Medium" pitchFamily="2" charset="77"/>
              </a:rPr>
              <a:t>……</a:t>
            </a:r>
            <a:r>
              <a:rPr lang="en-US" sz="2400" i="1" dirty="0" err="1">
                <a:latin typeface="Montserrat Medium" pitchFamily="2" charset="77"/>
              </a:rPr>
              <a:t>testimoni</a:t>
            </a:r>
            <a:r>
              <a:rPr lang="en-US" sz="2400" i="1" dirty="0">
                <a:latin typeface="Montserrat Medium" pitchFamily="2" charset="77"/>
              </a:rPr>
              <a:t> orang lain…….media.</a:t>
            </a:r>
          </a:p>
          <a:p>
            <a:pPr algn="just"/>
            <a:r>
              <a:rPr lang="en-US" sz="2400" i="1" dirty="0">
                <a:latin typeface="Montserrat Medium" pitchFamily="2" charset="77"/>
              </a:rPr>
              <a:t>Media </a:t>
            </a:r>
            <a:r>
              <a:rPr lang="en-US" sz="2400" i="1" dirty="0" err="1">
                <a:latin typeface="Montserrat Medium" pitchFamily="2" charset="77"/>
              </a:rPr>
              <a:t>dengan</a:t>
            </a:r>
            <a:r>
              <a:rPr lang="en-US" sz="2400" i="1" dirty="0">
                <a:latin typeface="Montserrat Medium" pitchFamily="2" charset="77"/>
              </a:rPr>
              <a:t> </a:t>
            </a:r>
            <a:r>
              <a:rPr lang="en-US" sz="2400" i="1" dirty="0" err="1">
                <a:latin typeface="Montserrat Medium" pitchFamily="2" charset="77"/>
              </a:rPr>
              <a:t>demikian</a:t>
            </a:r>
            <a:r>
              <a:rPr lang="en-US" sz="2400" i="1" dirty="0">
                <a:latin typeface="Montserrat Medium" pitchFamily="2" charset="77"/>
              </a:rPr>
              <a:t> </a:t>
            </a:r>
            <a:r>
              <a:rPr lang="en-US" sz="2400" i="1" dirty="0" err="1">
                <a:latin typeface="Montserrat Medium" pitchFamily="2" charset="77"/>
              </a:rPr>
              <a:t>merupakan</a:t>
            </a:r>
            <a:r>
              <a:rPr lang="en-US" sz="2400" i="1" dirty="0">
                <a:latin typeface="Montserrat Medium" pitchFamily="2" charset="77"/>
              </a:rPr>
              <a:t> </a:t>
            </a:r>
            <a:r>
              <a:rPr lang="en-US" sz="2400" i="1" dirty="0" err="1">
                <a:latin typeface="Montserrat Medium" pitchFamily="2" charset="77"/>
              </a:rPr>
              <a:t>katalis</a:t>
            </a:r>
            <a:r>
              <a:rPr lang="en-US" sz="2400" i="1" dirty="0">
                <a:latin typeface="Montserrat Medium" pitchFamily="2" charset="77"/>
              </a:rPr>
              <a:t> (</a:t>
            </a:r>
            <a:r>
              <a:rPr lang="en-US" sz="2400" i="1" dirty="0" err="1">
                <a:latin typeface="Montserrat Medium" pitchFamily="2" charset="77"/>
              </a:rPr>
              <a:t>pemercepat</a:t>
            </a:r>
            <a:r>
              <a:rPr lang="en-US" sz="2400" i="1" dirty="0">
                <a:latin typeface="Montserrat Medium" pitchFamily="2" charset="77"/>
              </a:rPr>
              <a:t>) </a:t>
            </a:r>
            <a:r>
              <a:rPr lang="en-US" sz="2400" i="1" dirty="0" err="1">
                <a:latin typeface="Montserrat Medium" pitchFamily="2" charset="77"/>
              </a:rPr>
              <a:t>budaya</a:t>
            </a:r>
            <a:r>
              <a:rPr lang="en-US" sz="2400" i="1" dirty="0">
                <a:latin typeface="Montserrat Medium" pitchFamily="2" charset="77"/>
              </a:rPr>
              <a:t> </a:t>
            </a:r>
            <a:r>
              <a:rPr lang="en-US" sz="2400" i="1" dirty="0" err="1">
                <a:latin typeface="Montserrat Medium" pitchFamily="2" charset="77"/>
              </a:rPr>
              <a:t>sekaligus</a:t>
            </a:r>
            <a:r>
              <a:rPr lang="en-US" sz="2400" i="1" dirty="0">
                <a:latin typeface="Montserrat Medium" pitchFamily="2" charset="77"/>
              </a:rPr>
              <a:t> </a:t>
            </a:r>
            <a:r>
              <a:rPr lang="en-US" sz="2400" i="1" dirty="0" err="1">
                <a:latin typeface="Montserrat Medium" pitchFamily="2" charset="77"/>
              </a:rPr>
              <a:t>pengaruh</a:t>
            </a:r>
            <a:r>
              <a:rPr lang="en-US" sz="2400" i="1" dirty="0">
                <a:latin typeface="Montserrat Medium" pitchFamily="2" charset="77"/>
              </a:rPr>
              <a:t> yang </a:t>
            </a:r>
            <a:r>
              <a:rPr lang="en-US" sz="2400" i="1" dirty="0" err="1">
                <a:latin typeface="Montserrat Medium" pitchFamily="2" charset="77"/>
              </a:rPr>
              <a:t>tidak</a:t>
            </a:r>
            <a:r>
              <a:rPr lang="en-US" sz="2400" i="1" dirty="0">
                <a:latin typeface="Montserrat Medium" pitchFamily="2" charset="77"/>
              </a:rPr>
              <a:t> </a:t>
            </a:r>
            <a:r>
              <a:rPr lang="en-US" sz="2400" i="1" dirty="0" err="1">
                <a:latin typeface="Montserrat Medium" pitchFamily="2" charset="77"/>
              </a:rPr>
              <a:t>terhindarkan</a:t>
            </a:r>
            <a:r>
              <a:rPr lang="en-US" sz="2400" i="1" dirty="0">
                <a:latin typeface="Montserrat Medium" pitchFamily="2" charset="77"/>
              </a:rPr>
              <a:t> </a:t>
            </a:r>
            <a:r>
              <a:rPr lang="en-US" sz="2400" i="1" dirty="0" err="1">
                <a:latin typeface="Montserrat Medium" pitchFamily="2" charset="77"/>
              </a:rPr>
              <a:t>terhadap</a:t>
            </a:r>
            <a:r>
              <a:rPr lang="en-US" sz="2400" i="1" dirty="0">
                <a:latin typeface="Montserrat Medium" pitchFamily="2" charset="77"/>
              </a:rPr>
              <a:t> </a:t>
            </a:r>
            <a:r>
              <a:rPr lang="en-US" sz="2400" i="1" dirty="0" err="1">
                <a:latin typeface="Montserrat Medium" pitchFamily="2" charset="77"/>
              </a:rPr>
              <a:t>cara</a:t>
            </a:r>
            <a:r>
              <a:rPr lang="en-US" sz="2400" i="1" dirty="0">
                <a:latin typeface="Montserrat Medium" pitchFamily="2" charset="77"/>
              </a:rPr>
              <a:t> </a:t>
            </a:r>
            <a:r>
              <a:rPr lang="en-US" sz="2400" i="1" dirty="0" err="1">
                <a:latin typeface="Montserrat Medium" pitchFamily="2" charset="77"/>
              </a:rPr>
              <a:t>pandang</a:t>
            </a:r>
            <a:r>
              <a:rPr lang="en-US" sz="2400" i="1" dirty="0">
                <a:latin typeface="Montserrat Medium" pitchFamily="2" charset="77"/>
              </a:rPr>
              <a:t> </a:t>
            </a:r>
            <a:r>
              <a:rPr lang="en-US" sz="2400" i="1" dirty="0" err="1">
                <a:latin typeface="Montserrat Medium" pitchFamily="2" charset="77"/>
              </a:rPr>
              <a:t>manusia</a:t>
            </a:r>
            <a:r>
              <a:rPr lang="en-US" sz="2400" i="1" dirty="0">
                <a:latin typeface="Montserrat Medium" pitchFamily="2" charset="77"/>
              </a:rPr>
              <a:t> </a:t>
            </a:r>
            <a:r>
              <a:rPr lang="en-US" sz="2400" i="1" dirty="0" err="1">
                <a:latin typeface="Montserrat Medium" pitchFamily="2" charset="77"/>
              </a:rPr>
              <a:t>terhadap</a:t>
            </a:r>
            <a:r>
              <a:rPr lang="en-US" sz="2400" i="1" dirty="0">
                <a:latin typeface="Montserrat Medium" pitchFamily="2" charset="77"/>
              </a:rPr>
              <a:t> </a:t>
            </a:r>
            <a:r>
              <a:rPr lang="en-US" sz="2400" i="1" dirty="0" err="1">
                <a:latin typeface="Montserrat Medium" pitchFamily="2" charset="77"/>
              </a:rPr>
              <a:t>dunia</a:t>
            </a:r>
            <a:r>
              <a:rPr lang="en-US" sz="2400" i="1" dirty="0">
                <a:latin typeface="Montserrat Medium" pitchFamily="2" charset="77"/>
              </a:rPr>
              <a:t>.</a:t>
            </a:r>
          </a:p>
        </p:txBody>
      </p:sp>
    </p:spTree>
    <p:extLst>
      <p:ext uri="{BB962C8B-B14F-4D97-AF65-F5344CB8AC3E}">
        <p14:creationId xmlns:p14="http://schemas.microsoft.com/office/powerpoint/2010/main" val="2747857616"/>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40C630-42DD-40C9-B11B-50ADF0A334D0}"/>
              </a:ext>
            </a:extLst>
          </p:cNvPr>
          <p:cNvPicPr>
            <a:picLocks noChangeAspect="1"/>
          </p:cNvPicPr>
          <p:nvPr/>
        </p:nvPicPr>
        <p:blipFill rotWithShape="1">
          <a:blip r:embed="rId2"/>
          <a:srcRect l="19730" r="44841" b="-1"/>
          <a:stretch/>
        </p:blipFill>
        <p:spPr>
          <a:xfrm>
            <a:off x="5503984" y="10"/>
            <a:ext cx="3640016"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56769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582488" y="1632204"/>
            <a:ext cx="4511923" cy="3593591"/>
          </a:xfrm>
        </p:spPr>
        <p:txBody>
          <a:bodyPr>
            <a:normAutofit/>
          </a:bodyPr>
          <a:lstStyle/>
          <a:p>
            <a:pPr>
              <a:lnSpc>
                <a:spcPct val="100000"/>
              </a:lnSpc>
            </a:pPr>
            <a:r>
              <a:rPr lang="en-US" dirty="0"/>
              <a:t>Tom </a:t>
            </a:r>
            <a:r>
              <a:rPr lang="en-US" dirty="0" err="1"/>
              <a:t>Brislin</a:t>
            </a:r>
            <a:r>
              <a:rPr lang="en-US" dirty="0"/>
              <a:t> Guru </a:t>
            </a:r>
            <a:r>
              <a:rPr lang="en-US" dirty="0" err="1"/>
              <a:t>besar</a:t>
            </a:r>
            <a:r>
              <a:rPr lang="en-US" dirty="0"/>
              <a:t> </a:t>
            </a:r>
            <a:r>
              <a:rPr lang="en-US" dirty="0" err="1"/>
              <a:t>Jurnalistik</a:t>
            </a:r>
            <a:r>
              <a:rPr lang="en-US" dirty="0"/>
              <a:t> Hawaii University) </a:t>
            </a:r>
            <a:r>
              <a:rPr lang="en-US" dirty="0" err="1"/>
              <a:t>menulis</a:t>
            </a:r>
            <a:r>
              <a:rPr lang="en-US" dirty="0"/>
              <a:t> </a:t>
            </a:r>
            <a:r>
              <a:rPr lang="en-US" dirty="0" err="1"/>
              <a:t>bahwa</a:t>
            </a:r>
            <a:r>
              <a:rPr lang="en-US" dirty="0"/>
              <a:t> </a:t>
            </a:r>
            <a:r>
              <a:rPr lang="en-US" dirty="0" err="1"/>
              <a:t>ketika</a:t>
            </a:r>
            <a:r>
              <a:rPr lang="en-US" dirty="0"/>
              <a:t> media </a:t>
            </a:r>
            <a:r>
              <a:rPr lang="en-US" dirty="0" err="1"/>
              <a:t>menyuguhkan</a:t>
            </a:r>
            <a:r>
              <a:rPr lang="en-US" dirty="0"/>
              <a:t> </a:t>
            </a:r>
            <a:r>
              <a:rPr lang="en-US" dirty="0" err="1"/>
              <a:t>informasi</a:t>
            </a:r>
            <a:r>
              <a:rPr lang="en-US" dirty="0"/>
              <a:t> dan </a:t>
            </a:r>
            <a:r>
              <a:rPr lang="en-US" dirty="0" err="1"/>
              <a:t>hiburan</a:t>
            </a:r>
            <a:r>
              <a:rPr lang="en-US" dirty="0"/>
              <a:t> pada </a:t>
            </a:r>
            <a:r>
              <a:rPr lang="en-US" dirty="0" err="1"/>
              <a:t>saat</a:t>
            </a:r>
            <a:r>
              <a:rPr lang="en-US" dirty="0"/>
              <a:t> </a:t>
            </a:r>
            <a:r>
              <a:rPr lang="en-US" dirty="0" err="1"/>
              <a:t>itu</a:t>
            </a:r>
            <a:r>
              <a:rPr lang="en-US" dirty="0"/>
              <a:t> pula media </a:t>
            </a:r>
            <a:r>
              <a:rPr lang="en-US" dirty="0" err="1"/>
              <a:t>melakukan</a:t>
            </a:r>
            <a:r>
              <a:rPr lang="en-US" dirty="0"/>
              <a:t> </a:t>
            </a:r>
            <a:r>
              <a:rPr lang="en-US" dirty="0" err="1"/>
              <a:t>transmisi</a:t>
            </a:r>
            <a:r>
              <a:rPr lang="en-US" dirty="0"/>
              <a:t> </a:t>
            </a:r>
            <a:r>
              <a:rPr lang="en-US" dirty="0" err="1"/>
              <a:t>nilai-nilai</a:t>
            </a:r>
            <a:r>
              <a:rPr lang="en-US" dirty="0"/>
              <a:t> </a:t>
            </a:r>
            <a:r>
              <a:rPr lang="en-US" dirty="0" err="1"/>
              <a:t>sosial</a:t>
            </a:r>
            <a:r>
              <a:rPr lang="en-US" dirty="0"/>
              <a:t>.</a:t>
            </a:r>
          </a:p>
          <a:p>
            <a:pPr>
              <a:lnSpc>
                <a:spcPct val="100000"/>
              </a:lnSpc>
            </a:pPr>
            <a:r>
              <a:rPr lang="en-US" dirty="0"/>
              <a:t>Media </a:t>
            </a:r>
            <a:r>
              <a:rPr lang="en-US" dirty="0" err="1"/>
              <a:t>menghasilkan</a:t>
            </a:r>
            <a:r>
              <a:rPr lang="en-US" dirty="0"/>
              <a:t> </a:t>
            </a:r>
            <a:r>
              <a:rPr lang="en-US" dirty="0" err="1"/>
              <a:t>stereotip</a:t>
            </a:r>
            <a:r>
              <a:rPr lang="en-US" dirty="0"/>
              <a:t> yang </a:t>
            </a:r>
            <a:r>
              <a:rPr lang="en-US" dirty="0" err="1"/>
              <a:t>berperan</a:t>
            </a:r>
            <a:r>
              <a:rPr lang="en-US" dirty="0"/>
              <a:t> </a:t>
            </a:r>
            <a:r>
              <a:rPr lang="en-US" dirty="0" err="1"/>
              <a:t>besar</a:t>
            </a:r>
            <a:r>
              <a:rPr lang="en-US" dirty="0"/>
              <a:t> </a:t>
            </a:r>
            <a:r>
              <a:rPr lang="en-US" dirty="0" err="1"/>
              <a:t>terhadap</a:t>
            </a:r>
            <a:r>
              <a:rPr lang="en-US" dirty="0"/>
              <a:t> </a:t>
            </a:r>
            <a:r>
              <a:rPr lang="en-US" dirty="0" err="1"/>
              <a:t>pengabdian</a:t>
            </a:r>
            <a:r>
              <a:rPr lang="en-US" dirty="0"/>
              <a:t> </a:t>
            </a:r>
            <a:r>
              <a:rPr lang="en-US" dirty="0" err="1"/>
              <a:t>diskriminasi</a:t>
            </a:r>
            <a:r>
              <a:rPr lang="en-US" dirty="0"/>
              <a:t>, </a:t>
            </a:r>
            <a:r>
              <a:rPr lang="en-US" dirty="0" err="1"/>
              <a:t>gangguan</a:t>
            </a:r>
            <a:r>
              <a:rPr lang="en-US" dirty="0"/>
              <a:t>, </a:t>
            </a:r>
            <a:r>
              <a:rPr lang="en-US" dirty="0" err="1"/>
              <a:t>kekerasan</a:t>
            </a:r>
            <a:r>
              <a:rPr lang="en-US" dirty="0"/>
              <a:t> </a:t>
            </a:r>
            <a:r>
              <a:rPr lang="en-US" dirty="0" err="1"/>
              <a:t>terhadap</a:t>
            </a:r>
            <a:r>
              <a:rPr lang="en-US" dirty="0"/>
              <a:t> </a:t>
            </a:r>
            <a:r>
              <a:rPr lang="en-US" dirty="0" err="1"/>
              <a:t>kelompok</a:t>
            </a:r>
            <a:r>
              <a:rPr lang="en-US" dirty="0"/>
              <a:t> </a:t>
            </a:r>
            <a:r>
              <a:rPr lang="en-US" dirty="0" err="1"/>
              <a:t>tertentu</a:t>
            </a:r>
            <a:r>
              <a:rPr lang="en-US" dirty="0"/>
              <a:t> dan </a:t>
            </a:r>
            <a:r>
              <a:rPr lang="en-US" dirty="0" err="1"/>
              <a:t>penggambaran</a:t>
            </a:r>
            <a:r>
              <a:rPr lang="en-US" dirty="0"/>
              <a:t> gender </a:t>
            </a:r>
            <a:r>
              <a:rPr lang="en-US" dirty="0" err="1"/>
              <a:t>dalam</a:t>
            </a:r>
            <a:r>
              <a:rPr lang="en-US" dirty="0"/>
              <a:t> dunia </a:t>
            </a:r>
            <a:r>
              <a:rPr lang="en-US" dirty="0" err="1"/>
              <a:t>nyata</a:t>
            </a:r>
            <a:r>
              <a:rPr lang="en-US" dirty="0"/>
              <a:t>.</a:t>
            </a:r>
          </a:p>
        </p:txBody>
      </p:sp>
    </p:spTree>
    <p:extLst>
      <p:ext uri="{BB962C8B-B14F-4D97-AF65-F5344CB8AC3E}">
        <p14:creationId xmlns:p14="http://schemas.microsoft.com/office/powerpoint/2010/main" val="991647636"/>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Harry P" pitchFamily="2" charset="0"/>
              </a:rPr>
              <a:t>STEREOTIP</a:t>
            </a:r>
          </a:p>
        </p:txBody>
      </p:sp>
      <p:sp>
        <p:nvSpPr>
          <p:cNvPr id="3" name="Content Placeholder 2"/>
          <p:cNvSpPr>
            <a:spLocks noGrp="1"/>
          </p:cNvSpPr>
          <p:nvPr>
            <p:ph idx="1"/>
          </p:nvPr>
        </p:nvSpPr>
        <p:spPr>
          <a:xfrm>
            <a:off x="952500" y="1524000"/>
            <a:ext cx="7620000" cy="4800600"/>
          </a:xfrm>
        </p:spPr>
        <p:txBody>
          <a:bodyPr>
            <a:normAutofit/>
          </a:bodyPr>
          <a:lstStyle/>
          <a:p>
            <a:pPr marL="0" indent="0" algn="just">
              <a:buNone/>
            </a:pPr>
            <a:endParaRPr lang="en-US" dirty="0"/>
          </a:p>
          <a:p>
            <a:pPr marL="0" indent="0" algn="just">
              <a:buNone/>
            </a:pPr>
            <a:r>
              <a:rPr lang="en-US" dirty="0" err="1"/>
              <a:t>stereotip</a:t>
            </a:r>
            <a:r>
              <a:rPr lang="en-US" dirty="0"/>
              <a:t> </a:t>
            </a:r>
            <a:r>
              <a:rPr lang="en-US" dirty="0" err="1"/>
              <a:t>dipandang</a:t>
            </a:r>
            <a:r>
              <a:rPr lang="en-US" dirty="0"/>
              <a:t> </a:t>
            </a:r>
            <a:r>
              <a:rPr lang="en-US" dirty="0" err="1"/>
              <a:t>sebagai</a:t>
            </a:r>
            <a:r>
              <a:rPr lang="en-US" dirty="0"/>
              <a:t> </a:t>
            </a:r>
            <a:r>
              <a:rPr lang="en-US" dirty="0" err="1"/>
              <a:t>sesuatu</a:t>
            </a:r>
            <a:r>
              <a:rPr lang="en-US" dirty="0"/>
              <a:t> yang </a:t>
            </a:r>
            <a:r>
              <a:rPr lang="en-US" dirty="0" err="1"/>
              <a:t>tidak</a:t>
            </a:r>
            <a:r>
              <a:rPr lang="en-US" dirty="0"/>
              <a:t> fair. </a:t>
            </a:r>
            <a:r>
              <a:rPr lang="en-US" dirty="0" err="1"/>
              <a:t>Penggunaan</a:t>
            </a:r>
            <a:r>
              <a:rPr lang="en-US" dirty="0"/>
              <a:t> </a:t>
            </a:r>
            <a:r>
              <a:rPr lang="en-US" dirty="0" err="1"/>
              <a:t>stereotip</a:t>
            </a:r>
            <a:r>
              <a:rPr lang="en-US" dirty="0"/>
              <a:t> </a:t>
            </a:r>
            <a:r>
              <a:rPr lang="en-US" dirty="0" err="1"/>
              <a:t>akan</a:t>
            </a:r>
            <a:r>
              <a:rPr lang="en-US" dirty="0"/>
              <a:t> </a:t>
            </a:r>
            <a:r>
              <a:rPr lang="en-US" dirty="0" err="1"/>
              <a:t>menutup</a:t>
            </a:r>
            <a:r>
              <a:rPr lang="en-US" dirty="0"/>
              <a:t> </a:t>
            </a:r>
            <a:r>
              <a:rPr lang="en-US" dirty="0" err="1"/>
              <a:t>ruang</a:t>
            </a:r>
            <a:r>
              <a:rPr lang="en-US" dirty="0"/>
              <a:t> </a:t>
            </a:r>
            <a:r>
              <a:rPr lang="en-US" dirty="0" err="1"/>
              <a:t>untuk</a:t>
            </a:r>
            <a:r>
              <a:rPr lang="en-US" dirty="0"/>
              <a:t> </a:t>
            </a:r>
            <a:r>
              <a:rPr lang="en-US" dirty="0" err="1"/>
              <a:t>melihat</a:t>
            </a:r>
            <a:r>
              <a:rPr lang="en-US" dirty="0"/>
              <a:t> </a:t>
            </a:r>
            <a:r>
              <a:rPr lang="en-US" dirty="0" err="1"/>
              <a:t>individu</a:t>
            </a:r>
            <a:r>
              <a:rPr lang="en-US" dirty="0"/>
              <a:t> </a:t>
            </a:r>
            <a:r>
              <a:rPr lang="en-US" dirty="0" err="1"/>
              <a:t>dengan</a:t>
            </a:r>
            <a:r>
              <a:rPr lang="en-US" dirty="0"/>
              <a:t> </a:t>
            </a:r>
            <a:r>
              <a:rPr lang="en-US" dirty="0" err="1"/>
              <a:t>segala</a:t>
            </a:r>
            <a:r>
              <a:rPr lang="en-US" dirty="0"/>
              <a:t> </a:t>
            </a:r>
            <a:r>
              <a:rPr lang="en-US" dirty="0" err="1"/>
              <a:t>keunikan</a:t>
            </a:r>
            <a:r>
              <a:rPr lang="en-US" dirty="0"/>
              <a:t> dan </a:t>
            </a:r>
            <a:r>
              <a:rPr lang="en-US" dirty="0" err="1"/>
              <a:t>kapabilitas</a:t>
            </a:r>
            <a:r>
              <a:rPr lang="en-US" dirty="0"/>
              <a:t> masing-masing. </a:t>
            </a:r>
            <a:r>
              <a:rPr lang="en-US" dirty="0" err="1"/>
              <a:t>Sedangkan</a:t>
            </a:r>
            <a:r>
              <a:rPr lang="en-US" dirty="0"/>
              <a:t> </a:t>
            </a:r>
            <a:r>
              <a:rPr lang="en-US" dirty="0" err="1"/>
              <a:t>dalam</a:t>
            </a:r>
            <a:r>
              <a:rPr lang="en-US" dirty="0"/>
              <a:t> </a:t>
            </a:r>
            <a:r>
              <a:rPr lang="en-US" dirty="0" err="1"/>
              <a:t>tataran</a:t>
            </a:r>
            <a:r>
              <a:rPr lang="en-US" dirty="0"/>
              <a:t> </a:t>
            </a:r>
            <a:r>
              <a:rPr lang="en-US" dirty="0" err="1"/>
              <a:t>kelompok</a:t>
            </a:r>
            <a:r>
              <a:rPr lang="en-US" dirty="0"/>
              <a:t>, </a:t>
            </a:r>
            <a:r>
              <a:rPr lang="en-US" dirty="0" err="1"/>
              <a:t>akan</a:t>
            </a:r>
            <a:r>
              <a:rPr lang="en-US" dirty="0"/>
              <a:t> </a:t>
            </a:r>
            <a:r>
              <a:rPr lang="en-US" dirty="0" err="1"/>
              <a:t>menghilangkan</a:t>
            </a:r>
            <a:r>
              <a:rPr lang="en-US" dirty="0"/>
              <a:t> </a:t>
            </a:r>
            <a:r>
              <a:rPr lang="en-US" dirty="0" err="1"/>
              <a:t>hak</a:t>
            </a:r>
            <a:r>
              <a:rPr lang="en-US" dirty="0"/>
              <a:t> </a:t>
            </a:r>
            <a:r>
              <a:rPr lang="en-US" dirty="0" err="1"/>
              <a:t>individu</a:t>
            </a:r>
            <a:r>
              <a:rPr lang="en-US" dirty="0"/>
              <a:t> </a:t>
            </a:r>
            <a:r>
              <a:rPr lang="en-US" dirty="0" err="1"/>
              <a:t>untuk</a:t>
            </a:r>
            <a:r>
              <a:rPr lang="en-US" dirty="0"/>
              <a:t> </a:t>
            </a:r>
            <a:r>
              <a:rPr lang="en-US" dirty="0" err="1"/>
              <a:t>menentukan</a:t>
            </a:r>
            <a:r>
              <a:rPr lang="en-US" dirty="0"/>
              <a:t> </a:t>
            </a:r>
            <a:r>
              <a:rPr lang="en-US" dirty="0" err="1"/>
              <a:t>diri</a:t>
            </a:r>
            <a:r>
              <a:rPr lang="en-US" dirty="0"/>
              <a:t> </a:t>
            </a:r>
            <a:r>
              <a:rPr lang="en-US" dirty="0" err="1"/>
              <a:t>sendiri</a:t>
            </a:r>
            <a:r>
              <a:rPr lang="en-US" dirty="0"/>
              <a:t>, </a:t>
            </a:r>
            <a:r>
              <a:rPr lang="en-US" dirty="0" err="1"/>
              <a:t>dimana</a:t>
            </a:r>
            <a:r>
              <a:rPr lang="en-US" dirty="0"/>
              <a:t> </a:t>
            </a:r>
            <a:r>
              <a:rPr lang="en-US" dirty="0" err="1"/>
              <a:t>hak</a:t>
            </a:r>
            <a:r>
              <a:rPr lang="en-US" dirty="0"/>
              <a:t> </a:t>
            </a:r>
            <a:r>
              <a:rPr lang="en-US" dirty="0" err="1"/>
              <a:t>ini</a:t>
            </a:r>
            <a:r>
              <a:rPr lang="en-US" dirty="0"/>
              <a:t> </a:t>
            </a:r>
            <a:r>
              <a:rPr lang="en-US" dirty="0" err="1"/>
              <a:t>merupakan</a:t>
            </a:r>
            <a:r>
              <a:rPr lang="en-US" dirty="0"/>
              <a:t> </a:t>
            </a:r>
            <a:r>
              <a:rPr lang="en-US" dirty="0" err="1"/>
              <a:t>nilai</a:t>
            </a:r>
            <a:r>
              <a:rPr lang="en-US" dirty="0"/>
              <a:t> </a:t>
            </a:r>
            <a:r>
              <a:rPr lang="en-US" dirty="0" err="1"/>
              <a:t>dasar</a:t>
            </a:r>
            <a:r>
              <a:rPr lang="en-US" dirty="0"/>
              <a:t> </a:t>
            </a:r>
            <a:r>
              <a:rPr lang="en-US" dirty="0" err="1"/>
              <a:t>dari</a:t>
            </a:r>
            <a:r>
              <a:rPr lang="en-US" dirty="0"/>
              <a:t> </a:t>
            </a:r>
            <a:r>
              <a:rPr lang="en-US" dirty="0" err="1"/>
              <a:t>pembentukan</a:t>
            </a:r>
            <a:r>
              <a:rPr lang="en-US" dirty="0"/>
              <a:t> </a:t>
            </a:r>
            <a:r>
              <a:rPr lang="en-US" dirty="0" err="1"/>
              <a:t>suatu</a:t>
            </a:r>
            <a:r>
              <a:rPr lang="en-US" dirty="0"/>
              <a:t> </a:t>
            </a:r>
            <a:r>
              <a:rPr lang="en-US" dirty="0" err="1"/>
              <a:t>masyarakat</a:t>
            </a:r>
            <a:r>
              <a:rPr lang="en-US" dirty="0"/>
              <a:t>.</a:t>
            </a:r>
          </a:p>
          <a:p>
            <a:pPr marL="0" indent="0" algn="just">
              <a:buNone/>
            </a:pPr>
            <a:endParaRPr lang="en-US" dirty="0"/>
          </a:p>
          <a:p>
            <a:pPr marL="0" indent="0" algn="just">
              <a:buNone/>
            </a:pPr>
            <a:r>
              <a:rPr lang="en-US" b="1" dirty="0" err="1"/>
              <a:t>Stereotip</a:t>
            </a:r>
            <a:r>
              <a:rPr lang="en-US" b="1" dirty="0"/>
              <a:t> </a:t>
            </a:r>
            <a:r>
              <a:rPr lang="en-US" b="1" dirty="0" err="1"/>
              <a:t>memiliki</a:t>
            </a:r>
            <a:r>
              <a:rPr lang="en-US" b="1" dirty="0"/>
              <a:t> </a:t>
            </a:r>
            <a:r>
              <a:rPr lang="en-US" b="1" dirty="0" err="1"/>
              <a:t>nilai</a:t>
            </a:r>
            <a:r>
              <a:rPr lang="en-US" b="1" dirty="0"/>
              <a:t> </a:t>
            </a:r>
            <a:r>
              <a:rPr lang="en-US" b="1" dirty="0" err="1"/>
              <a:t>negatif</a:t>
            </a:r>
            <a:r>
              <a:rPr lang="en-US" b="1" dirty="0"/>
              <a:t>, </a:t>
            </a:r>
            <a:r>
              <a:rPr lang="en-US" b="1" dirty="0" err="1"/>
              <a:t>yakni</a:t>
            </a:r>
            <a:r>
              <a:rPr lang="en-US" b="1" dirty="0"/>
              <a:t>:</a:t>
            </a:r>
          </a:p>
          <a:p>
            <a:pPr algn="just"/>
            <a:r>
              <a:rPr lang="en-US" dirty="0" err="1"/>
              <a:t>Melanggar</a:t>
            </a:r>
            <a:r>
              <a:rPr lang="en-US" dirty="0"/>
              <a:t> </a:t>
            </a:r>
            <a:r>
              <a:rPr lang="en-US" dirty="0" err="1"/>
              <a:t>nilai-nilai</a:t>
            </a:r>
            <a:r>
              <a:rPr lang="en-US" dirty="0"/>
              <a:t> </a:t>
            </a:r>
            <a:r>
              <a:rPr lang="en-US" dirty="0" err="1"/>
              <a:t>kemanusiaan</a:t>
            </a:r>
            <a:r>
              <a:rPr lang="en-US" dirty="0"/>
              <a:t>, </a:t>
            </a:r>
            <a:r>
              <a:rPr lang="en-US" dirty="0" err="1"/>
              <a:t>yakni</a:t>
            </a:r>
            <a:r>
              <a:rPr lang="en-US" dirty="0"/>
              <a:t> </a:t>
            </a:r>
            <a:r>
              <a:rPr lang="en-US" dirty="0" err="1"/>
              <a:t>kejujuran</a:t>
            </a:r>
            <a:r>
              <a:rPr lang="en-US" dirty="0"/>
              <a:t> </a:t>
            </a:r>
            <a:r>
              <a:rPr lang="en-US" dirty="0" err="1"/>
              <a:t>dan</a:t>
            </a:r>
            <a:r>
              <a:rPr lang="en-US" dirty="0"/>
              <a:t> </a:t>
            </a:r>
            <a:r>
              <a:rPr lang="en-US" dirty="0" err="1"/>
              <a:t>ketulusan</a:t>
            </a:r>
            <a:r>
              <a:rPr lang="en-US" dirty="0"/>
              <a:t>.</a:t>
            </a:r>
          </a:p>
          <a:p>
            <a:pPr algn="just"/>
            <a:r>
              <a:rPr lang="en-US" dirty="0" err="1"/>
              <a:t>Tidak</a:t>
            </a:r>
            <a:r>
              <a:rPr lang="en-US" dirty="0"/>
              <a:t> fair, </a:t>
            </a:r>
            <a:r>
              <a:rPr lang="en-US" dirty="0" err="1"/>
              <a:t>karena</a:t>
            </a:r>
            <a:r>
              <a:rPr lang="en-US" dirty="0"/>
              <a:t> </a:t>
            </a:r>
            <a:r>
              <a:rPr lang="en-US" dirty="0" err="1"/>
              <a:t>meniadakan</a:t>
            </a:r>
            <a:r>
              <a:rPr lang="en-US" dirty="0"/>
              <a:t> </a:t>
            </a:r>
            <a:r>
              <a:rPr lang="en-US" dirty="0" err="1"/>
              <a:t>perbedaan</a:t>
            </a:r>
            <a:r>
              <a:rPr lang="en-US" dirty="0"/>
              <a:t> </a:t>
            </a:r>
            <a:r>
              <a:rPr lang="en-US" dirty="0" err="1"/>
              <a:t>potensi</a:t>
            </a:r>
            <a:r>
              <a:rPr lang="en-US" dirty="0"/>
              <a:t> </a:t>
            </a:r>
            <a:r>
              <a:rPr lang="en-US" dirty="0" err="1"/>
              <a:t>individu</a:t>
            </a:r>
            <a:endParaRPr lang="en-US" dirty="0"/>
          </a:p>
          <a:p>
            <a:pPr algn="just"/>
            <a:r>
              <a:rPr lang="en-US" dirty="0" err="1"/>
              <a:t>Mengarah</a:t>
            </a:r>
            <a:r>
              <a:rPr lang="en-US" dirty="0"/>
              <a:t> </a:t>
            </a:r>
            <a:r>
              <a:rPr lang="en-US" dirty="0" err="1"/>
              <a:t>kepada</a:t>
            </a:r>
            <a:r>
              <a:rPr lang="en-US" dirty="0"/>
              <a:t> </a:t>
            </a:r>
            <a:r>
              <a:rPr lang="en-US" dirty="0" err="1"/>
              <a:t>kebohongan</a:t>
            </a:r>
            <a:endParaRPr lang="en-US" dirty="0"/>
          </a:p>
          <a:p>
            <a:pPr algn="just"/>
            <a:r>
              <a:rPr lang="en-US" dirty="0" err="1"/>
              <a:t>Pada</a:t>
            </a:r>
            <a:r>
              <a:rPr lang="en-US" dirty="0"/>
              <a:t> media </a:t>
            </a:r>
            <a:r>
              <a:rPr lang="en-US" dirty="0" err="1"/>
              <a:t>mengakibatkan</a:t>
            </a:r>
            <a:r>
              <a:rPr lang="en-US" dirty="0"/>
              <a:t> </a:t>
            </a:r>
            <a:r>
              <a:rPr lang="en-US" dirty="0" err="1"/>
              <a:t>audiens</a:t>
            </a:r>
            <a:r>
              <a:rPr lang="en-US" dirty="0"/>
              <a:t> </a:t>
            </a:r>
            <a:r>
              <a:rPr lang="en-US" dirty="0" err="1"/>
              <a:t>berpikiran</a:t>
            </a:r>
            <a:r>
              <a:rPr lang="en-US" dirty="0"/>
              <a:t> </a:t>
            </a:r>
            <a:r>
              <a:rPr lang="en-US" dirty="0" err="1"/>
              <a:t>sempit</a:t>
            </a:r>
            <a:r>
              <a:rPr lang="en-US" dirty="0"/>
              <a:t>.</a:t>
            </a:r>
          </a:p>
        </p:txBody>
      </p:sp>
    </p:spTree>
    <p:extLst>
      <p:ext uri="{BB962C8B-B14F-4D97-AF65-F5344CB8AC3E}">
        <p14:creationId xmlns:p14="http://schemas.microsoft.com/office/powerpoint/2010/main" val="3367273341"/>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80D4D6-B06E-4316-8BBC-7A65A10AC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497" y="1153287"/>
            <a:ext cx="2677924" cy="4551426"/>
          </a:xfrm>
        </p:spPr>
        <p:txBody>
          <a:bodyPr anchor="ctr">
            <a:normAutofit/>
          </a:bodyPr>
          <a:lstStyle/>
          <a:p>
            <a:pPr algn="r"/>
            <a:r>
              <a:rPr lang="en-US" sz="2800" b="1"/>
              <a:t>Peran Stereotip dalam Komunikasi</a:t>
            </a:r>
          </a:p>
        </p:txBody>
      </p:sp>
      <p:cxnSp>
        <p:nvCxnSpPr>
          <p:cNvPr id="10" name="Straight Connector 9">
            <a:extLst>
              <a:ext uri="{FF2B5EF4-FFF2-40B4-BE49-F238E27FC236}">
                <a16:creationId xmlns:a16="http://schemas.microsoft.com/office/drawing/2014/main" id="{ED72A37F-0C2F-473C-9D71-B80AEE71BF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7847" y="1962397"/>
            <a:ext cx="0" cy="2933206"/>
          </a:xfrm>
          <a:prstGeom prst="line">
            <a:avLst/>
          </a:prstGeom>
          <a:ln w="22225">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3" y="533400"/>
            <a:ext cx="4840477" cy="5171313"/>
          </a:xfrm>
        </p:spPr>
        <p:txBody>
          <a:bodyPr anchor="ctr">
            <a:normAutofit/>
          </a:bodyPr>
          <a:lstStyle/>
          <a:p>
            <a:pPr marL="0" indent="0">
              <a:buNone/>
            </a:pPr>
            <a:r>
              <a:rPr lang="en-US" sz="1600" dirty="0" err="1"/>
              <a:t>Fungsi</a:t>
            </a:r>
            <a:r>
              <a:rPr lang="en-US" sz="1600" dirty="0"/>
              <a:t> </a:t>
            </a:r>
            <a:r>
              <a:rPr lang="en-US" sz="1600" dirty="0" err="1"/>
              <a:t>sosial</a:t>
            </a:r>
            <a:r>
              <a:rPr lang="en-US" sz="1600" dirty="0"/>
              <a:t> Media </a:t>
            </a:r>
            <a:r>
              <a:rPr lang="en-US" sz="1600" dirty="0" err="1"/>
              <a:t>massa</a:t>
            </a:r>
            <a:r>
              <a:rPr lang="en-US" sz="1600" dirty="0"/>
              <a:t> </a:t>
            </a:r>
            <a:r>
              <a:rPr lang="en-US" sz="1600" dirty="0" err="1"/>
              <a:t>dalam</a:t>
            </a:r>
            <a:r>
              <a:rPr lang="en-US" sz="1600" dirty="0"/>
              <a:t> </a:t>
            </a:r>
            <a:r>
              <a:rPr lang="en-US" sz="1600" dirty="0" err="1"/>
              <a:t>masyarakat</a:t>
            </a:r>
            <a:r>
              <a:rPr lang="en-US" sz="1600" dirty="0"/>
              <a:t>:</a:t>
            </a:r>
          </a:p>
          <a:p>
            <a:r>
              <a:rPr lang="en-US" sz="1600" dirty="0" err="1"/>
              <a:t>Fungsi</a:t>
            </a:r>
            <a:r>
              <a:rPr lang="en-US" sz="1600" dirty="0"/>
              <a:t> </a:t>
            </a:r>
            <a:r>
              <a:rPr lang="en-US" sz="1600" dirty="0" err="1"/>
              <a:t>pengawasan</a:t>
            </a:r>
            <a:r>
              <a:rPr lang="en-US" sz="1600" dirty="0"/>
              <a:t> media </a:t>
            </a:r>
            <a:r>
              <a:rPr lang="en-US" sz="1600" dirty="0" err="1"/>
              <a:t>adalah</a:t>
            </a:r>
            <a:r>
              <a:rPr lang="en-US" sz="1600" dirty="0"/>
              <a:t> </a:t>
            </a:r>
            <a:r>
              <a:rPr lang="en-US" sz="1600" dirty="0" err="1"/>
              <a:t>fungsi</a:t>
            </a:r>
            <a:r>
              <a:rPr lang="en-US" sz="1600" dirty="0"/>
              <a:t> </a:t>
            </a:r>
            <a:r>
              <a:rPr lang="en-US" sz="1600" dirty="0" err="1"/>
              <a:t>khusus</a:t>
            </a:r>
            <a:r>
              <a:rPr lang="en-US" sz="1600" dirty="0"/>
              <a:t> </a:t>
            </a:r>
            <a:r>
              <a:rPr lang="en-US" sz="1600" dirty="0" err="1"/>
              <a:t>menyediakan</a:t>
            </a:r>
            <a:r>
              <a:rPr lang="en-US" sz="1600" dirty="0"/>
              <a:t> </a:t>
            </a:r>
            <a:r>
              <a:rPr lang="en-US" sz="1600" dirty="0" err="1"/>
              <a:t>informasi</a:t>
            </a:r>
            <a:r>
              <a:rPr lang="en-US" sz="1600" dirty="0"/>
              <a:t> dan </a:t>
            </a:r>
            <a:r>
              <a:rPr lang="en-US" sz="1600" dirty="0" err="1"/>
              <a:t>peringatan</a:t>
            </a:r>
            <a:r>
              <a:rPr lang="en-US" sz="1600" dirty="0"/>
              <a:t> </a:t>
            </a:r>
            <a:r>
              <a:rPr lang="en-US" sz="1600" dirty="0" err="1"/>
              <a:t>kepada</a:t>
            </a:r>
            <a:r>
              <a:rPr lang="en-US" sz="1600" dirty="0"/>
              <a:t> </a:t>
            </a:r>
            <a:r>
              <a:rPr lang="en-US" sz="1600" dirty="0" err="1"/>
              <a:t>masyarakat</a:t>
            </a:r>
            <a:r>
              <a:rPr lang="en-US" sz="1600" dirty="0"/>
              <a:t> </a:t>
            </a:r>
            <a:r>
              <a:rPr lang="en-US" sz="1600" dirty="0" err="1"/>
              <a:t>tentang</a:t>
            </a:r>
            <a:r>
              <a:rPr lang="en-US" sz="1600" dirty="0"/>
              <a:t> </a:t>
            </a:r>
            <a:r>
              <a:rPr lang="en-US" sz="1600" dirty="0" err="1"/>
              <a:t>apa</a:t>
            </a:r>
            <a:r>
              <a:rPr lang="en-US" sz="1600" dirty="0"/>
              <a:t> </a:t>
            </a:r>
            <a:r>
              <a:rPr lang="en-US" sz="1600" dirty="0" err="1"/>
              <a:t>sahaja</a:t>
            </a:r>
            <a:r>
              <a:rPr lang="en-US" sz="1600" dirty="0"/>
              <a:t> di </a:t>
            </a:r>
            <a:r>
              <a:rPr lang="en-US" sz="1600" dirty="0" err="1"/>
              <a:t>lingkungan</a:t>
            </a:r>
            <a:r>
              <a:rPr lang="en-US" sz="1600" dirty="0"/>
              <a:t> </a:t>
            </a:r>
            <a:r>
              <a:rPr lang="en-US" sz="1600" dirty="0" err="1"/>
              <a:t>mereka</a:t>
            </a:r>
            <a:r>
              <a:rPr lang="en-US" sz="1600" dirty="0"/>
              <a:t>.</a:t>
            </a:r>
          </a:p>
          <a:p>
            <a:r>
              <a:rPr lang="en-US" sz="1600" dirty="0" err="1"/>
              <a:t>Fungsi</a:t>
            </a:r>
            <a:r>
              <a:rPr lang="en-US" sz="1600" dirty="0"/>
              <a:t> </a:t>
            </a:r>
            <a:r>
              <a:rPr lang="en-US" sz="1600" dirty="0" err="1"/>
              <a:t>interpretasi</a:t>
            </a:r>
            <a:r>
              <a:rPr lang="en-US" sz="1600" dirty="0"/>
              <a:t> </a:t>
            </a:r>
            <a:r>
              <a:rPr lang="en-US" sz="1600" dirty="0" err="1"/>
              <a:t>adalah</a:t>
            </a:r>
            <a:r>
              <a:rPr lang="en-US" sz="1600" dirty="0"/>
              <a:t> </a:t>
            </a:r>
            <a:r>
              <a:rPr lang="en-US" sz="1600" dirty="0" err="1"/>
              <a:t>fungsi</a:t>
            </a:r>
            <a:r>
              <a:rPr lang="en-US" sz="1600" dirty="0"/>
              <a:t> media yang </a:t>
            </a:r>
            <a:r>
              <a:rPr lang="en-US" sz="1600" dirty="0" err="1"/>
              <a:t>menjadi</a:t>
            </a:r>
            <a:r>
              <a:rPr lang="en-US" sz="1600" dirty="0"/>
              <a:t> </a:t>
            </a:r>
            <a:r>
              <a:rPr lang="en-US" sz="1600" dirty="0" err="1"/>
              <a:t>sarana</a:t>
            </a:r>
            <a:r>
              <a:rPr lang="en-US" sz="1600" dirty="0"/>
              <a:t> </a:t>
            </a:r>
            <a:r>
              <a:rPr lang="en-US" sz="1600" dirty="0" err="1"/>
              <a:t>memproses</a:t>
            </a:r>
            <a:r>
              <a:rPr lang="en-US" sz="1600" dirty="0"/>
              <a:t>, </a:t>
            </a:r>
            <a:r>
              <a:rPr lang="en-US" sz="1600" dirty="0" err="1"/>
              <a:t>menginterpretasikan</a:t>
            </a:r>
            <a:r>
              <a:rPr lang="en-US" sz="1600" dirty="0"/>
              <a:t> dan </a:t>
            </a:r>
            <a:r>
              <a:rPr lang="en-US" sz="1600" dirty="0" err="1"/>
              <a:t>mengorelasikan</a:t>
            </a:r>
            <a:r>
              <a:rPr lang="en-US" sz="1600" dirty="0"/>
              <a:t> </a:t>
            </a:r>
            <a:r>
              <a:rPr lang="en-US" sz="1600" dirty="0" err="1"/>
              <a:t>seluruh</a:t>
            </a:r>
            <a:r>
              <a:rPr lang="en-US" sz="1600" dirty="0"/>
              <a:t> </a:t>
            </a:r>
            <a:r>
              <a:rPr lang="en-US" sz="1600" dirty="0" err="1"/>
              <a:t>pengetahuan</a:t>
            </a:r>
            <a:r>
              <a:rPr lang="en-US" sz="1600" dirty="0"/>
              <a:t> </a:t>
            </a:r>
            <a:r>
              <a:rPr lang="en-US" sz="1600" dirty="0" err="1"/>
              <a:t>atau</a:t>
            </a:r>
            <a:r>
              <a:rPr lang="en-US" sz="1600" dirty="0"/>
              <a:t> </a:t>
            </a:r>
            <a:r>
              <a:rPr lang="en-US" sz="1600" dirty="0" err="1"/>
              <a:t>hal</a:t>
            </a:r>
            <a:r>
              <a:rPr lang="en-US" sz="1600" dirty="0"/>
              <a:t> yang </a:t>
            </a:r>
            <a:r>
              <a:rPr lang="en-US" sz="1600" dirty="0" err="1"/>
              <a:t>diketahui</a:t>
            </a:r>
            <a:r>
              <a:rPr lang="en-US" sz="1600" dirty="0"/>
              <a:t> oleh </a:t>
            </a:r>
            <a:r>
              <a:rPr lang="en-US" sz="1600" dirty="0" err="1"/>
              <a:t>manusia</a:t>
            </a:r>
            <a:endParaRPr lang="en-US" sz="1600" dirty="0"/>
          </a:p>
          <a:p>
            <a:r>
              <a:rPr lang="en-US" sz="1600" dirty="0" err="1"/>
              <a:t>Fungsi</a:t>
            </a:r>
            <a:r>
              <a:rPr lang="en-US" sz="1600" dirty="0"/>
              <a:t> </a:t>
            </a:r>
            <a:r>
              <a:rPr lang="en-US" sz="1600" dirty="0" err="1"/>
              <a:t>transmisi</a:t>
            </a:r>
            <a:r>
              <a:rPr lang="en-US" sz="1600" dirty="0"/>
              <a:t> </a:t>
            </a:r>
            <a:r>
              <a:rPr lang="en-US" sz="1600" dirty="0" err="1"/>
              <a:t>nilai</a:t>
            </a:r>
            <a:r>
              <a:rPr lang="en-US" sz="1600" dirty="0"/>
              <a:t> </a:t>
            </a:r>
            <a:r>
              <a:rPr lang="en-US" sz="1600" dirty="0" err="1"/>
              <a:t>adalah</a:t>
            </a:r>
            <a:r>
              <a:rPr lang="en-US" sz="1600" dirty="0"/>
              <a:t> </a:t>
            </a:r>
            <a:r>
              <a:rPr lang="en-US" sz="1600" dirty="0" err="1"/>
              <a:t>fungsi</a:t>
            </a:r>
            <a:r>
              <a:rPr lang="en-US" sz="1600" dirty="0"/>
              <a:t> media </a:t>
            </a:r>
            <a:r>
              <a:rPr lang="en-US" sz="1600" dirty="0" err="1"/>
              <a:t>untuk</a:t>
            </a:r>
            <a:r>
              <a:rPr lang="en-US" sz="1600" dirty="0"/>
              <a:t> </a:t>
            </a:r>
            <a:r>
              <a:rPr lang="en-US" sz="1600" dirty="0" err="1"/>
              <a:t>menyebarkan</a:t>
            </a:r>
            <a:r>
              <a:rPr lang="en-US" sz="1600" dirty="0"/>
              <a:t> </a:t>
            </a:r>
            <a:r>
              <a:rPr lang="en-US" sz="1600" dirty="0" err="1"/>
              <a:t>nilai</a:t>
            </a:r>
            <a:r>
              <a:rPr lang="en-US" sz="1600" dirty="0"/>
              <a:t>, ide </a:t>
            </a:r>
            <a:r>
              <a:rPr lang="en-US" sz="1600" dirty="0" err="1"/>
              <a:t>dari</a:t>
            </a:r>
            <a:r>
              <a:rPr lang="en-US" sz="1600" dirty="0"/>
              <a:t> </a:t>
            </a:r>
            <a:r>
              <a:rPr lang="en-US" sz="1600" dirty="0" err="1"/>
              <a:t>generasi</a:t>
            </a:r>
            <a:r>
              <a:rPr lang="en-US" sz="1600" dirty="0"/>
              <a:t> </a:t>
            </a:r>
            <a:r>
              <a:rPr lang="en-US" sz="1600" dirty="0" err="1"/>
              <a:t>satu</a:t>
            </a:r>
            <a:r>
              <a:rPr lang="en-US" sz="1600" dirty="0"/>
              <a:t> </a:t>
            </a:r>
            <a:r>
              <a:rPr lang="en-US" sz="1600" dirty="0" err="1"/>
              <a:t>ke</a:t>
            </a:r>
            <a:r>
              <a:rPr lang="en-US" sz="1600" dirty="0"/>
              <a:t> </a:t>
            </a:r>
            <a:r>
              <a:rPr lang="en-US" sz="1600" dirty="0" err="1"/>
              <a:t>generasi</a:t>
            </a:r>
            <a:r>
              <a:rPr lang="en-US" sz="1600" dirty="0"/>
              <a:t> yang lain.</a:t>
            </a:r>
          </a:p>
          <a:p>
            <a:r>
              <a:rPr lang="en-US" sz="1600" dirty="0" err="1"/>
              <a:t>Fungsi</a:t>
            </a:r>
            <a:r>
              <a:rPr lang="en-US" sz="1600" dirty="0"/>
              <a:t> </a:t>
            </a:r>
            <a:r>
              <a:rPr lang="en-US" sz="1600" dirty="0" err="1"/>
              <a:t>hiburan</a:t>
            </a:r>
            <a:r>
              <a:rPr lang="en-US" sz="1600" dirty="0"/>
              <a:t> </a:t>
            </a:r>
            <a:r>
              <a:rPr lang="en-US" sz="1600" dirty="0" err="1"/>
              <a:t>adalah</a:t>
            </a:r>
            <a:r>
              <a:rPr lang="en-US" sz="1600" dirty="0"/>
              <a:t> </a:t>
            </a:r>
            <a:r>
              <a:rPr lang="en-US" sz="1600" dirty="0" err="1"/>
              <a:t>fungsi</a:t>
            </a:r>
            <a:r>
              <a:rPr lang="en-US" sz="1600" dirty="0"/>
              <a:t> media </a:t>
            </a:r>
            <a:r>
              <a:rPr lang="en-US" sz="1600" dirty="0" err="1"/>
              <a:t>untuk</a:t>
            </a:r>
            <a:r>
              <a:rPr lang="en-US" sz="1600" dirty="0"/>
              <a:t> </a:t>
            </a:r>
            <a:r>
              <a:rPr lang="en-US" sz="1600" dirty="0" err="1"/>
              <a:t>menghibur</a:t>
            </a:r>
            <a:r>
              <a:rPr lang="en-US" sz="1600" dirty="0"/>
              <a:t> </a:t>
            </a:r>
            <a:r>
              <a:rPr lang="en-US" sz="1600" dirty="0" err="1"/>
              <a:t>manusia</a:t>
            </a:r>
            <a:r>
              <a:rPr lang="en-US" sz="1600" dirty="0"/>
              <a:t>.</a:t>
            </a:r>
          </a:p>
          <a:p>
            <a:pPr marL="0" indent="0">
              <a:buNone/>
            </a:pPr>
            <a:r>
              <a:rPr lang="en-US" sz="1600" dirty="0" err="1"/>
              <a:t>Dalam</a:t>
            </a:r>
            <a:r>
              <a:rPr lang="en-US" sz="1600" dirty="0"/>
              <a:t> </a:t>
            </a:r>
            <a:r>
              <a:rPr lang="en-US" sz="1600" dirty="0" err="1"/>
              <a:t>perkembangannya</a:t>
            </a:r>
            <a:r>
              <a:rPr lang="en-US" sz="1600" dirty="0"/>
              <a:t>, media </a:t>
            </a:r>
            <a:r>
              <a:rPr lang="en-US" sz="1600" dirty="0" err="1"/>
              <a:t>membentuk</a:t>
            </a:r>
            <a:r>
              <a:rPr lang="en-US" sz="1600" dirty="0"/>
              <a:t> </a:t>
            </a:r>
            <a:r>
              <a:rPr lang="en-US" sz="1600" dirty="0" err="1"/>
              <a:t>komunitas</a:t>
            </a:r>
            <a:r>
              <a:rPr lang="en-US" sz="1600" dirty="0"/>
              <a:t> dan </a:t>
            </a:r>
            <a:r>
              <a:rPr lang="en-US" sz="1600" dirty="0" err="1"/>
              <a:t>komunikasi</a:t>
            </a:r>
            <a:r>
              <a:rPr lang="en-US" sz="1600" dirty="0"/>
              <a:t> virtual, </a:t>
            </a:r>
            <a:r>
              <a:rPr lang="en-US" sz="1600" dirty="0" err="1"/>
              <a:t>seperti</a:t>
            </a:r>
            <a:r>
              <a:rPr lang="en-US" sz="1600" dirty="0"/>
              <a:t> </a:t>
            </a:r>
            <a:r>
              <a:rPr lang="en-US" sz="1600" dirty="0" err="1"/>
              <a:t>kelompok</a:t>
            </a:r>
            <a:r>
              <a:rPr lang="en-US" sz="1600" dirty="0"/>
              <a:t> internet di dunia maya, </a:t>
            </a:r>
            <a:r>
              <a:rPr lang="en-US" sz="1600" dirty="0" err="1"/>
              <a:t>komunitas</a:t>
            </a:r>
            <a:r>
              <a:rPr lang="en-US" sz="1600" dirty="0"/>
              <a:t>  media </a:t>
            </a:r>
            <a:r>
              <a:rPr lang="en-US" sz="1600" dirty="0" err="1"/>
              <a:t>sosial</a:t>
            </a:r>
            <a:r>
              <a:rPr lang="en-US" sz="1600" dirty="0"/>
              <a:t> dan </a:t>
            </a:r>
            <a:r>
              <a:rPr lang="en-US" sz="1600" dirty="0" err="1"/>
              <a:t>lainnya</a:t>
            </a:r>
            <a:r>
              <a:rPr lang="en-US" sz="1600" dirty="0"/>
              <a:t>.</a:t>
            </a:r>
          </a:p>
        </p:txBody>
      </p:sp>
      <p:sp>
        <p:nvSpPr>
          <p:cNvPr id="12" name="Rectangle 11">
            <a:extLst>
              <a:ext uri="{FF2B5EF4-FFF2-40B4-BE49-F238E27FC236}">
                <a16:creationId xmlns:a16="http://schemas.microsoft.com/office/drawing/2014/main" id="{64016ABB-4F5D-4BFA-9406-7CD61399B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50264" y="1964267"/>
            <a:ext cx="643467" cy="914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25799497"/>
      </p:ext>
    </p:extLst>
  </p:cSld>
  <p:clrMapOvr>
    <a:masterClrMapping/>
  </p:clrMapOvr>
  <p:transition spd="slow">
    <p:cover/>
  </p:transition>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6576</TotalTime>
  <Words>1324</Words>
  <Application>Microsoft Office PowerPoint</Application>
  <PresentationFormat>On-screen Show (4:3)</PresentationFormat>
  <Paragraphs>106</Paragraphs>
  <Slides>18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Calibri</vt:lpstr>
      <vt:lpstr>Desdemona</vt:lpstr>
      <vt:lpstr>Gill Sans MT</vt:lpstr>
      <vt:lpstr>Harry P</vt:lpstr>
      <vt:lpstr>Impact</vt:lpstr>
      <vt:lpstr>Inner Mounting Flame</vt:lpstr>
      <vt:lpstr>Montserrat Medium</vt:lpstr>
      <vt:lpstr>Sakkal Majalla</vt:lpstr>
      <vt:lpstr>Wingdings 3</vt:lpstr>
      <vt:lpstr>Badge</vt:lpstr>
      <vt:lpstr>STEREOTIPe DALAM ETIKA DAN FILSAFAT KOMUNIKASI</vt:lpstr>
      <vt:lpstr>CONTOH STEREOTIP</vt:lpstr>
      <vt:lpstr>PENGERTIAN</vt:lpstr>
      <vt:lpstr>    Stereotip</vt:lpstr>
      <vt:lpstr>mengapa muncul stereotip?</vt:lpstr>
      <vt:lpstr>PowerPoint Presentation</vt:lpstr>
      <vt:lpstr>PowerPoint Presentation</vt:lpstr>
      <vt:lpstr>STEREOTIP</vt:lpstr>
      <vt:lpstr>Peran Stereotip dalam Komunikasi</vt:lpstr>
      <vt:lpstr>PowerPoint Presentation</vt:lpstr>
      <vt:lpstr>Stereotip Ras Minoritas</vt:lpstr>
      <vt:lpstr>STEREOTIP WANITA</vt:lpstr>
      <vt:lpstr>Pembentukan citra perempuan</vt:lpstr>
      <vt:lpstr>F. STEREOTIP ORANG DENGAN ORIENTASI SEKSUAL MENYIMPANG</vt:lpstr>
      <vt:lpstr>G. STEREOTIP AGAMA</vt:lpstr>
      <vt:lpstr>H. MELAWAN STEREOTIP</vt:lpstr>
      <vt:lpstr>Teologis</vt:lpstr>
      <vt:lpstr>3. Golden Mean (Aristoteles)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STEREOTIP DALAM ETIKA DAN FILSAFAT KOMUNIKASI</dc:title>
  <dc:creator>Muhammad Beryl Rasandavi</dc:creator>
  <cp:lastModifiedBy>Purwanto</cp:lastModifiedBy>
  <cp:revision>10</cp:revision>
  <dcterms:created xsi:type="dcterms:W3CDTF">2020-05-26T05:51:45Z</dcterms:created>
  <dcterms:modified xsi:type="dcterms:W3CDTF">2023-01-09T21:40:10Z</dcterms:modified>
</cp:coreProperties>
</file>